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6"/>
  </p:notesMasterIdLst>
  <p:sldIdLst>
    <p:sldId id="256" r:id="rId2"/>
    <p:sldId id="259" r:id="rId3"/>
    <p:sldId id="260" r:id="rId4"/>
    <p:sldId id="270" r:id="rId5"/>
    <p:sldId id="267" r:id="rId6"/>
    <p:sldId id="298" r:id="rId7"/>
    <p:sldId id="312" r:id="rId8"/>
    <p:sldId id="268" r:id="rId9"/>
    <p:sldId id="271" r:id="rId10"/>
    <p:sldId id="269" r:id="rId11"/>
    <p:sldId id="299" r:id="rId12"/>
    <p:sldId id="317" r:id="rId13"/>
    <p:sldId id="319" r:id="rId14"/>
    <p:sldId id="320" r:id="rId15"/>
    <p:sldId id="321" r:id="rId16"/>
    <p:sldId id="318" r:id="rId17"/>
    <p:sldId id="313" r:id="rId18"/>
    <p:sldId id="280" r:id="rId19"/>
    <p:sldId id="281" r:id="rId20"/>
    <p:sldId id="278" r:id="rId21"/>
    <p:sldId id="282" r:id="rId22"/>
    <p:sldId id="283" r:id="rId23"/>
    <p:sldId id="263" r:id="rId24"/>
    <p:sldId id="265" r:id="rId25"/>
    <p:sldId id="264" r:id="rId26"/>
    <p:sldId id="284" r:id="rId27"/>
    <p:sldId id="285" r:id="rId28"/>
    <p:sldId id="291" r:id="rId29"/>
    <p:sldId id="316" r:id="rId30"/>
    <p:sldId id="315" r:id="rId31"/>
    <p:sldId id="292" r:id="rId32"/>
    <p:sldId id="293" r:id="rId33"/>
    <p:sldId id="294" r:id="rId34"/>
    <p:sldId id="295" r:id="rId35"/>
    <p:sldId id="296" r:id="rId36"/>
    <p:sldId id="297" r:id="rId37"/>
    <p:sldId id="301" r:id="rId38"/>
    <p:sldId id="302" r:id="rId39"/>
    <p:sldId id="303" r:id="rId40"/>
    <p:sldId id="304" r:id="rId41"/>
    <p:sldId id="305" r:id="rId42"/>
    <p:sldId id="306" r:id="rId43"/>
    <p:sldId id="314" r:id="rId44"/>
    <p:sldId id="322" r:id="rId45"/>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755" autoAdjust="0"/>
    <p:restoredTop sz="94660"/>
  </p:normalViewPr>
  <p:slideViewPr>
    <p:cSldViewPr snapToGrid="0">
      <p:cViewPr>
        <p:scale>
          <a:sx n="100" d="100"/>
          <a:sy n="100" d="100"/>
        </p:scale>
        <p:origin x="1098" y="204"/>
      </p:cViewPr>
      <p:guideLst/>
    </p:cSldViewPr>
  </p:slideViewPr>
  <p:notesTextViewPr>
    <p:cViewPr>
      <p:scale>
        <a:sx n="1" d="1"/>
        <a:sy n="1" d="1"/>
      </p:scale>
      <p:origin x="0" y="0"/>
    </p:cViewPr>
  </p:notesTextViewPr>
  <p:sorterViewPr>
    <p:cViewPr>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DE5B0F7-EC55-4353-ADCB-1F20C3809606}" type="datetimeFigureOut">
              <a:rPr lang="tr-TR" smtClean="0"/>
              <a:t>19.01.2023</a:t>
            </a:fld>
            <a:endParaRPr lang="tr-TR"/>
          </a:p>
        </p:txBody>
      </p:sp>
      <p:sp>
        <p:nvSpPr>
          <p:cNvPr id="4" name="Slayt Görüntüsü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Alt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930234-507E-410A-A8A8-3AE1EF10D665}" type="slidenum">
              <a:rPr lang="tr-TR" smtClean="0"/>
              <a:t>‹#›</a:t>
            </a:fld>
            <a:endParaRPr lang="tr-TR"/>
          </a:p>
        </p:txBody>
      </p:sp>
    </p:spTree>
    <p:extLst>
      <p:ext uri="{BB962C8B-B14F-4D97-AF65-F5344CB8AC3E}">
        <p14:creationId xmlns:p14="http://schemas.microsoft.com/office/powerpoint/2010/main" val="37599324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01930234-507E-410A-A8A8-3AE1EF10D665}" type="slidenum">
              <a:rPr lang="tr-TR" smtClean="0"/>
              <a:t>10</a:t>
            </a:fld>
            <a:endParaRPr lang="tr-TR"/>
          </a:p>
        </p:txBody>
      </p:sp>
    </p:spTree>
    <p:extLst>
      <p:ext uri="{BB962C8B-B14F-4D97-AF65-F5344CB8AC3E}">
        <p14:creationId xmlns:p14="http://schemas.microsoft.com/office/powerpoint/2010/main" val="28485348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smtClean="0"/>
              <a:t>Asıl başlık stili için tıklatın</a:t>
            </a:r>
            <a:endParaRPr lang="tr-T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smtClean="0"/>
              <a:t>Asıl alt başlık stilini düzenlemek için tıklatın</a:t>
            </a:r>
            <a:endParaRPr lang="tr-TR"/>
          </a:p>
        </p:txBody>
      </p:sp>
      <p:sp>
        <p:nvSpPr>
          <p:cNvPr id="4" name="Veri Yer Tutucusu 3"/>
          <p:cNvSpPr>
            <a:spLocks noGrp="1"/>
          </p:cNvSpPr>
          <p:nvPr>
            <p:ph type="dt" sz="half" idx="10"/>
          </p:nvPr>
        </p:nvSpPr>
        <p:spPr/>
        <p:txBody>
          <a:bodyPr/>
          <a:lstStyle/>
          <a:p>
            <a:fld id="{C698684C-FB6C-4448-B12E-9165AD7EB8BD}" type="datetimeFigureOut">
              <a:rPr lang="tr-TR" smtClean="0"/>
              <a:t>19.01.2023</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69BC03C8-F8E1-4ACE-8CD0-56457FC7DBBC}" type="slidenum">
              <a:rPr lang="tr-TR" smtClean="0"/>
              <a:t>‹#›</a:t>
            </a:fld>
            <a:endParaRPr lang="tr-TR"/>
          </a:p>
        </p:txBody>
      </p:sp>
    </p:spTree>
    <p:extLst>
      <p:ext uri="{BB962C8B-B14F-4D97-AF65-F5344CB8AC3E}">
        <p14:creationId xmlns:p14="http://schemas.microsoft.com/office/powerpoint/2010/main" val="15955205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Dikey Metin Yer Tutucusu 2"/>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C698684C-FB6C-4448-B12E-9165AD7EB8BD}" type="datetimeFigureOut">
              <a:rPr lang="tr-TR" smtClean="0"/>
              <a:t>19.01.2023</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69BC03C8-F8E1-4ACE-8CD0-56457FC7DBBC}" type="slidenum">
              <a:rPr lang="tr-TR" smtClean="0"/>
              <a:t>‹#›</a:t>
            </a:fld>
            <a:endParaRPr lang="tr-TR"/>
          </a:p>
        </p:txBody>
      </p:sp>
    </p:spTree>
    <p:extLst>
      <p:ext uri="{BB962C8B-B14F-4D97-AF65-F5344CB8AC3E}">
        <p14:creationId xmlns:p14="http://schemas.microsoft.com/office/powerpoint/2010/main" val="20997377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smtClean="0"/>
              <a:t>Asıl başlık stili için tıklatın</a:t>
            </a:r>
            <a:endParaRPr lang="tr-T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C698684C-FB6C-4448-B12E-9165AD7EB8BD}" type="datetimeFigureOut">
              <a:rPr lang="tr-TR" smtClean="0"/>
              <a:t>19.01.2023</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69BC03C8-F8E1-4ACE-8CD0-56457FC7DBBC}" type="slidenum">
              <a:rPr lang="tr-TR" smtClean="0"/>
              <a:t>‹#›</a:t>
            </a:fld>
            <a:endParaRPr lang="tr-TR"/>
          </a:p>
        </p:txBody>
      </p:sp>
    </p:spTree>
    <p:extLst>
      <p:ext uri="{BB962C8B-B14F-4D97-AF65-F5344CB8AC3E}">
        <p14:creationId xmlns:p14="http://schemas.microsoft.com/office/powerpoint/2010/main" val="23931181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C698684C-FB6C-4448-B12E-9165AD7EB8BD}" type="datetimeFigureOut">
              <a:rPr lang="tr-TR" smtClean="0"/>
              <a:t>19.01.2023</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69BC03C8-F8E1-4ACE-8CD0-56457FC7DBBC}" type="slidenum">
              <a:rPr lang="tr-TR" smtClean="0"/>
              <a:t>‹#›</a:t>
            </a:fld>
            <a:endParaRPr lang="tr-TR"/>
          </a:p>
        </p:txBody>
      </p:sp>
    </p:spTree>
    <p:extLst>
      <p:ext uri="{BB962C8B-B14F-4D97-AF65-F5344CB8AC3E}">
        <p14:creationId xmlns:p14="http://schemas.microsoft.com/office/powerpoint/2010/main" val="30077354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smtClean="0"/>
              <a:t>Asıl başlık stili için tıklatın</a:t>
            </a:r>
            <a:endParaRPr lang="tr-T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smtClean="0"/>
              <a:t>Asıl metin stillerini düzenlemek için tıklatın</a:t>
            </a:r>
          </a:p>
        </p:txBody>
      </p:sp>
      <p:sp>
        <p:nvSpPr>
          <p:cNvPr id="4" name="Veri Yer Tutucusu 3"/>
          <p:cNvSpPr>
            <a:spLocks noGrp="1"/>
          </p:cNvSpPr>
          <p:nvPr>
            <p:ph type="dt" sz="half" idx="10"/>
          </p:nvPr>
        </p:nvSpPr>
        <p:spPr/>
        <p:txBody>
          <a:bodyPr/>
          <a:lstStyle/>
          <a:p>
            <a:fld id="{C698684C-FB6C-4448-B12E-9165AD7EB8BD}" type="datetimeFigureOut">
              <a:rPr lang="tr-TR" smtClean="0"/>
              <a:t>19.01.2023</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69BC03C8-F8E1-4ACE-8CD0-56457FC7DBBC}" type="slidenum">
              <a:rPr lang="tr-TR" smtClean="0"/>
              <a:t>‹#›</a:t>
            </a:fld>
            <a:endParaRPr lang="tr-TR"/>
          </a:p>
        </p:txBody>
      </p:sp>
    </p:spTree>
    <p:extLst>
      <p:ext uri="{BB962C8B-B14F-4D97-AF65-F5344CB8AC3E}">
        <p14:creationId xmlns:p14="http://schemas.microsoft.com/office/powerpoint/2010/main" val="28525844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sz="half" idx="1"/>
          </p:nvPr>
        </p:nvSpPr>
        <p:spPr>
          <a:xfrm>
            <a:off x="838200" y="1825625"/>
            <a:ext cx="5181600" cy="4351338"/>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İçerik Yer Tutucusu 3"/>
          <p:cNvSpPr>
            <a:spLocks noGrp="1"/>
          </p:cNvSpPr>
          <p:nvPr>
            <p:ph sz="half" idx="2"/>
          </p:nvPr>
        </p:nvSpPr>
        <p:spPr>
          <a:xfrm>
            <a:off x="6172200" y="1825625"/>
            <a:ext cx="5181600" cy="4351338"/>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Veri Yer Tutucusu 4"/>
          <p:cNvSpPr>
            <a:spLocks noGrp="1"/>
          </p:cNvSpPr>
          <p:nvPr>
            <p:ph type="dt" sz="half" idx="10"/>
          </p:nvPr>
        </p:nvSpPr>
        <p:spPr/>
        <p:txBody>
          <a:bodyPr/>
          <a:lstStyle/>
          <a:p>
            <a:fld id="{C698684C-FB6C-4448-B12E-9165AD7EB8BD}" type="datetimeFigureOut">
              <a:rPr lang="tr-TR" smtClean="0"/>
              <a:t>19.01.2023</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69BC03C8-F8E1-4ACE-8CD0-56457FC7DBBC}" type="slidenum">
              <a:rPr lang="tr-TR" smtClean="0"/>
              <a:t>‹#›</a:t>
            </a:fld>
            <a:endParaRPr lang="tr-TR"/>
          </a:p>
        </p:txBody>
      </p:sp>
    </p:spTree>
    <p:extLst>
      <p:ext uri="{BB962C8B-B14F-4D97-AF65-F5344CB8AC3E}">
        <p14:creationId xmlns:p14="http://schemas.microsoft.com/office/powerpoint/2010/main" val="11664327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smtClean="0"/>
              <a:t>Asıl başlık stili için tıklatın</a:t>
            </a:r>
            <a:endParaRPr lang="tr-T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İçerik Yer Tutucusu 3"/>
          <p:cNvSpPr>
            <a:spLocks noGrp="1"/>
          </p:cNvSpPr>
          <p:nvPr>
            <p:ph sz="half" idx="2"/>
          </p:nvPr>
        </p:nvSpPr>
        <p:spPr>
          <a:xfrm>
            <a:off x="839788" y="2505075"/>
            <a:ext cx="5157787" cy="3684588"/>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İçerik Yer Tutucusu 5"/>
          <p:cNvSpPr>
            <a:spLocks noGrp="1"/>
          </p:cNvSpPr>
          <p:nvPr>
            <p:ph sz="quarter" idx="4"/>
          </p:nvPr>
        </p:nvSpPr>
        <p:spPr>
          <a:xfrm>
            <a:off x="6172200" y="2505075"/>
            <a:ext cx="5183188" cy="3684588"/>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Veri Yer Tutucusu 6"/>
          <p:cNvSpPr>
            <a:spLocks noGrp="1"/>
          </p:cNvSpPr>
          <p:nvPr>
            <p:ph type="dt" sz="half" idx="10"/>
          </p:nvPr>
        </p:nvSpPr>
        <p:spPr/>
        <p:txBody>
          <a:bodyPr/>
          <a:lstStyle/>
          <a:p>
            <a:fld id="{C698684C-FB6C-4448-B12E-9165AD7EB8BD}" type="datetimeFigureOut">
              <a:rPr lang="tr-TR" smtClean="0"/>
              <a:t>19.01.2023</a:t>
            </a:fld>
            <a:endParaRPr lang="tr-TR"/>
          </a:p>
        </p:txBody>
      </p:sp>
      <p:sp>
        <p:nvSpPr>
          <p:cNvPr id="8" name="Alt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69BC03C8-F8E1-4ACE-8CD0-56457FC7DBBC}" type="slidenum">
              <a:rPr lang="tr-TR" smtClean="0"/>
              <a:t>‹#›</a:t>
            </a:fld>
            <a:endParaRPr lang="tr-TR"/>
          </a:p>
        </p:txBody>
      </p:sp>
    </p:spTree>
    <p:extLst>
      <p:ext uri="{BB962C8B-B14F-4D97-AF65-F5344CB8AC3E}">
        <p14:creationId xmlns:p14="http://schemas.microsoft.com/office/powerpoint/2010/main" val="22922352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Veri Yer Tutucusu 2"/>
          <p:cNvSpPr>
            <a:spLocks noGrp="1"/>
          </p:cNvSpPr>
          <p:nvPr>
            <p:ph type="dt" sz="half" idx="10"/>
          </p:nvPr>
        </p:nvSpPr>
        <p:spPr/>
        <p:txBody>
          <a:bodyPr/>
          <a:lstStyle/>
          <a:p>
            <a:fld id="{C698684C-FB6C-4448-B12E-9165AD7EB8BD}" type="datetimeFigureOut">
              <a:rPr lang="tr-TR" smtClean="0"/>
              <a:t>19.01.2023</a:t>
            </a:fld>
            <a:endParaRPr lang="tr-TR"/>
          </a:p>
        </p:txBody>
      </p:sp>
      <p:sp>
        <p:nvSpPr>
          <p:cNvPr id="4" name="Altbilgi Yer Tutucusu 3"/>
          <p:cNvSpPr>
            <a:spLocks noGrp="1"/>
          </p:cNvSpPr>
          <p:nvPr>
            <p:ph type="ftr" sz="quarter" idx="11"/>
          </p:nvPr>
        </p:nvSpPr>
        <p:spPr/>
        <p:txBody>
          <a:bodyPr/>
          <a:lstStyle/>
          <a:p>
            <a:endParaRPr lang="tr-TR"/>
          </a:p>
        </p:txBody>
      </p:sp>
      <p:sp>
        <p:nvSpPr>
          <p:cNvPr id="5" name="Slayt Numarası Yer Tutucusu 4"/>
          <p:cNvSpPr>
            <a:spLocks noGrp="1"/>
          </p:cNvSpPr>
          <p:nvPr>
            <p:ph type="sldNum" sz="quarter" idx="12"/>
          </p:nvPr>
        </p:nvSpPr>
        <p:spPr/>
        <p:txBody>
          <a:bodyPr/>
          <a:lstStyle/>
          <a:p>
            <a:fld id="{69BC03C8-F8E1-4ACE-8CD0-56457FC7DBBC}" type="slidenum">
              <a:rPr lang="tr-TR" smtClean="0"/>
              <a:t>‹#›</a:t>
            </a:fld>
            <a:endParaRPr lang="tr-TR"/>
          </a:p>
        </p:txBody>
      </p:sp>
    </p:spTree>
    <p:extLst>
      <p:ext uri="{BB962C8B-B14F-4D97-AF65-F5344CB8AC3E}">
        <p14:creationId xmlns:p14="http://schemas.microsoft.com/office/powerpoint/2010/main" val="27468080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C698684C-FB6C-4448-B12E-9165AD7EB8BD}" type="datetimeFigureOut">
              <a:rPr lang="tr-TR" smtClean="0"/>
              <a:t>19.01.2023</a:t>
            </a:fld>
            <a:endParaRPr lang="tr-TR"/>
          </a:p>
        </p:txBody>
      </p:sp>
      <p:sp>
        <p:nvSpPr>
          <p:cNvPr id="3" name="Altbilgi Yer Tutucusu 2"/>
          <p:cNvSpPr>
            <a:spLocks noGrp="1"/>
          </p:cNvSpPr>
          <p:nvPr>
            <p:ph type="ftr" sz="quarter" idx="11"/>
          </p:nvPr>
        </p:nvSpPr>
        <p:spPr/>
        <p:txBody>
          <a:bodyPr/>
          <a:lstStyle/>
          <a:p>
            <a:endParaRPr lang="tr-TR"/>
          </a:p>
        </p:txBody>
      </p:sp>
      <p:sp>
        <p:nvSpPr>
          <p:cNvPr id="4" name="Slayt Numarası Yer Tutucusu 3"/>
          <p:cNvSpPr>
            <a:spLocks noGrp="1"/>
          </p:cNvSpPr>
          <p:nvPr>
            <p:ph type="sldNum" sz="quarter" idx="12"/>
          </p:nvPr>
        </p:nvSpPr>
        <p:spPr/>
        <p:txBody>
          <a:bodyPr/>
          <a:lstStyle/>
          <a:p>
            <a:fld id="{69BC03C8-F8E1-4ACE-8CD0-56457FC7DBBC}" type="slidenum">
              <a:rPr lang="tr-TR" smtClean="0"/>
              <a:t>‹#›</a:t>
            </a:fld>
            <a:endParaRPr lang="tr-TR"/>
          </a:p>
        </p:txBody>
      </p:sp>
    </p:spTree>
    <p:extLst>
      <p:ext uri="{BB962C8B-B14F-4D97-AF65-F5344CB8AC3E}">
        <p14:creationId xmlns:p14="http://schemas.microsoft.com/office/powerpoint/2010/main" val="31593166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smtClean="0"/>
              <a:t>Asıl başlık stili için tıklatın</a:t>
            </a:r>
            <a:endParaRPr lang="tr-T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düzenlemek için tıklatın</a:t>
            </a:r>
          </a:p>
        </p:txBody>
      </p:sp>
      <p:sp>
        <p:nvSpPr>
          <p:cNvPr id="5" name="Veri Yer Tutucusu 4"/>
          <p:cNvSpPr>
            <a:spLocks noGrp="1"/>
          </p:cNvSpPr>
          <p:nvPr>
            <p:ph type="dt" sz="half" idx="10"/>
          </p:nvPr>
        </p:nvSpPr>
        <p:spPr/>
        <p:txBody>
          <a:bodyPr/>
          <a:lstStyle/>
          <a:p>
            <a:fld id="{C698684C-FB6C-4448-B12E-9165AD7EB8BD}" type="datetimeFigureOut">
              <a:rPr lang="tr-TR" smtClean="0"/>
              <a:t>19.01.2023</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69BC03C8-F8E1-4ACE-8CD0-56457FC7DBBC}" type="slidenum">
              <a:rPr lang="tr-TR" smtClean="0"/>
              <a:t>‹#›</a:t>
            </a:fld>
            <a:endParaRPr lang="tr-TR"/>
          </a:p>
        </p:txBody>
      </p:sp>
    </p:spTree>
    <p:extLst>
      <p:ext uri="{BB962C8B-B14F-4D97-AF65-F5344CB8AC3E}">
        <p14:creationId xmlns:p14="http://schemas.microsoft.com/office/powerpoint/2010/main" val="18648822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smtClean="0"/>
              <a:t>Asıl başlık stili için tıklatın</a:t>
            </a:r>
            <a:endParaRPr lang="tr-T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düzenlemek için tıklatın</a:t>
            </a:r>
          </a:p>
        </p:txBody>
      </p:sp>
      <p:sp>
        <p:nvSpPr>
          <p:cNvPr id="5" name="Veri Yer Tutucusu 4"/>
          <p:cNvSpPr>
            <a:spLocks noGrp="1"/>
          </p:cNvSpPr>
          <p:nvPr>
            <p:ph type="dt" sz="half" idx="10"/>
          </p:nvPr>
        </p:nvSpPr>
        <p:spPr/>
        <p:txBody>
          <a:bodyPr/>
          <a:lstStyle/>
          <a:p>
            <a:fld id="{C698684C-FB6C-4448-B12E-9165AD7EB8BD}" type="datetimeFigureOut">
              <a:rPr lang="tr-TR" smtClean="0"/>
              <a:t>19.01.2023</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69BC03C8-F8E1-4ACE-8CD0-56457FC7DBBC}" type="slidenum">
              <a:rPr lang="tr-TR" smtClean="0"/>
              <a:t>‹#›</a:t>
            </a:fld>
            <a:endParaRPr lang="tr-TR"/>
          </a:p>
        </p:txBody>
      </p:sp>
    </p:spTree>
    <p:extLst>
      <p:ext uri="{BB962C8B-B14F-4D97-AF65-F5344CB8AC3E}">
        <p14:creationId xmlns:p14="http://schemas.microsoft.com/office/powerpoint/2010/main" val="21075824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698684C-FB6C-4448-B12E-9165AD7EB8BD}" type="datetimeFigureOut">
              <a:rPr lang="tr-TR" smtClean="0"/>
              <a:t>19.01.2023</a:t>
            </a:fld>
            <a:endParaRPr lang="tr-T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BC03C8-F8E1-4ACE-8CD0-56457FC7DBBC}" type="slidenum">
              <a:rPr lang="tr-TR" smtClean="0"/>
              <a:t>‹#›</a:t>
            </a:fld>
            <a:endParaRPr lang="tr-TR"/>
          </a:p>
        </p:txBody>
      </p:sp>
    </p:spTree>
    <p:extLst>
      <p:ext uri="{BB962C8B-B14F-4D97-AF65-F5344CB8AC3E}">
        <p14:creationId xmlns:p14="http://schemas.microsoft.com/office/powerpoint/2010/main" val="2270062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g"/></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g"/><Relationship Id="rId7" Type="http://schemas.openxmlformats.org/officeDocument/2006/relationships/image" Target="../media/image21.jpeg"/><Relationship Id="rId2" Type="http://schemas.openxmlformats.org/officeDocument/2006/relationships/image" Target="../media/image16.jpg"/><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image" Target="../media/image19.png"/><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eg"/><Relationship Id="rId1" Type="http://schemas.openxmlformats.org/officeDocument/2006/relationships/slideLayout" Target="../slideLayouts/slideLayout7.xml"/><Relationship Id="rId6" Type="http://schemas.openxmlformats.org/officeDocument/2006/relationships/image" Target="../media/image27.jpeg"/><Relationship Id="rId5" Type="http://schemas.openxmlformats.org/officeDocument/2006/relationships/image" Target="../media/image26.jpg"/><Relationship Id="rId4" Type="http://schemas.openxmlformats.org/officeDocument/2006/relationships/image" Target="../media/image25.jpeg"/></Relationships>
</file>

<file path=ppt/slides/_rels/slide23.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3.jpg"/><Relationship Id="rId7" Type="http://schemas.openxmlformats.org/officeDocument/2006/relationships/image" Target="../media/image37.png"/><Relationship Id="rId2" Type="http://schemas.openxmlformats.org/officeDocument/2006/relationships/image" Target="../media/image32.jpg"/><Relationship Id="rId1" Type="http://schemas.openxmlformats.org/officeDocument/2006/relationships/slideLayout" Target="../slideLayouts/slideLayout7.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g"/></Relationships>
</file>

<file path=ppt/slides/_rels/slide2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g"/><Relationship Id="rId1" Type="http://schemas.openxmlformats.org/officeDocument/2006/relationships/slideLayout" Target="../slideLayouts/slideLayout7.xml"/><Relationship Id="rId5" Type="http://schemas.openxmlformats.org/officeDocument/2006/relationships/image" Target="../media/image41.jpeg"/><Relationship Id="rId4" Type="http://schemas.openxmlformats.org/officeDocument/2006/relationships/image" Target="../media/image40.jpeg"/></Relationships>
</file>

<file path=ppt/slides/_rels/slide28.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slideLayout" Target="../slideLayouts/slideLayout7.xml"/><Relationship Id="rId5" Type="http://schemas.openxmlformats.org/officeDocument/2006/relationships/image" Target="../media/image45.jpeg"/><Relationship Id="rId4" Type="http://schemas.openxmlformats.org/officeDocument/2006/relationships/image" Target="../media/image44.jpg"/></Relationships>
</file>

<file path=ppt/slides/_rels/slide29.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slideLayout" Target="../slideLayouts/slideLayout7.xml"/><Relationship Id="rId5" Type="http://schemas.openxmlformats.org/officeDocument/2006/relationships/image" Target="../media/image45.jpeg"/><Relationship Id="rId4" Type="http://schemas.openxmlformats.org/officeDocument/2006/relationships/image" Target="../media/image44.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g"/><Relationship Id="rId1" Type="http://schemas.openxmlformats.org/officeDocument/2006/relationships/slideLayout" Target="../slideLayouts/slideLayout7.xml"/><Relationship Id="rId4" Type="http://schemas.openxmlformats.org/officeDocument/2006/relationships/image" Target="../media/image48.jpg"/></Relationships>
</file>

<file path=ppt/slides/_rels/slide33.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jpg"/><Relationship Id="rId1" Type="http://schemas.openxmlformats.org/officeDocument/2006/relationships/slideLayout" Target="../slideLayouts/slideLayout7.xml"/><Relationship Id="rId5" Type="http://schemas.openxmlformats.org/officeDocument/2006/relationships/image" Target="../media/image52.jpg"/><Relationship Id="rId4" Type="http://schemas.openxmlformats.org/officeDocument/2006/relationships/image" Target="../media/image51.jpg"/></Relationships>
</file>

<file path=ppt/slides/_rels/slide34.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53.jpg"/><Relationship Id="rId1" Type="http://schemas.openxmlformats.org/officeDocument/2006/relationships/slideLayout" Target="../slideLayouts/slideLayout7.xml"/><Relationship Id="rId5" Type="http://schemas.openxmlformats.org/officeDocument/2006/relationships/image" Target="../media/image56.jpg"/><Relationship Id="rId4" Type="http://schemas.openxmlformats.org/officeDocument/2006/relationships/image" Target="../media/image55.jpg"/></Relationships>
</file>

<file path=ppt/slides/_rels/slide3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g"/><Relationship Id="rId1" Type="http://schemas.openxmlformats.org/officeDocument/2006/relationships/slideLayout" Target="../slideLayouts/slideLayout7.xml"/><Relationship Id="rId5" Type="http://schemas.openxmlformats.org/officeDocument/2006/relationships/image" Target="../media/image60.jpg"/><Relationship Id="rId4" Type="http://schemas.openxmlformats.org/officeDocument/2006/relationships/image" Target="../media/image59.jpg"/></Relationships>
</file>

<file path=ppt/slides/_rels/slide3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7.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jpeg"/></Relationships>
</file>

<file path=ppt/slides/_rels/slide3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7.xml"/><Relationship Id="rId5" Type="http://schemas.openxmlformats.org/officeDocument/2006/relationships/image" Target="../media/image69.jpeg"/><Relationship Id="rId4" Type="http://schemas.openxmlformats.org/officeDocument/2006/relationships/image" Target="../media/image68.jpg"/></Relationships>
</file>

<file path=ppt/slides/_rels/slide3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7.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72.jpg"/></Relationships>
</file>

<file path=ppt/slides/_rels/slide39.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g"/><Relationship Id="rId1" Type="http://schemas.openxmlformats.org/officeDocument/2006/relationships/slideLayout" Target="../slideLayouts/slideLayout7.xml"/><Relationship Id="rId6" Type="http://schemas.openxmlformats.org/officeDocument/2006/relationships/image" Target="../media/image79.jpg"/><Relationship Id="rId5" Type="http://schemas.openxmlformats.org/officeDocument/2006/relationships/image" Target="../media/image78.jpeg"/><Relationship Id="rId4" Type="http://schemas.openxmlformats.org/officeDocument/2006/relationships/image" Target="../media/image77.jpeg"/></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image" Target="../media/image80.jpeg"/><Relationship Id="rId1" Type="http://schemas.openxmlformats.org/officeDocument/2006/relationships/slideLayout" Target="../slideLayouts/slideLayout7.xml"/><Relationship Id="rId5" Type="http://schemas.openxmlformats.org/officeDocument/2006/relationships/image" Target="../media/image83.jpeg"/><Relationship Id="rId4" Type="http://schemas.openxmlformats.org/officeDocument/2006/relationships/image" Target="../media/image82.jpg"/></Relationships>
</file>

<file path=ppt/slides/_rels/slide41.xml.rels><?xml version="1.0" encoding="UTF-8" standalone="yes"?>
<Relationships xmlns="http://schemas.openxmlformats.org/package/2006/relationships"><Relationship Id="rId3" Type="http://schemas.openxmlformats.org/officeDocument/2006/relationships/image" Target="../media/image85.jpeg"/><Relationship Id="rId7" Type="http://schemas.openxmlformats.org/officeDocument/2006/relationships/image" Target="../media/image88.jpeg"/><Relationship Id="rId2" Type="http://schemas.openxmlformats.org/officeDocument/2006/relationships/image" Target="../media/image84.jpg"/><Relationship Id="rId1" Type="http://schemas.openxmlformats.org/officeDocument/2006/relationships/slideLayout" Target="../slideLayouts/slideLayout7.xml"/><Relationship Id="rId6" Type="http://schemas.openxmlformats.org/officeDocument/2006/relationships/image" Target="../media/image87.jpeg"/><Relationship Id="rId5" Type="http://schemas.microsoft.com/office/2007/relationships/hdphoto" Target="../media/hdphoto1.wdp"/><Relationship Id="rId4" Type="http://schemas.openxmlformats.org/officeDocument/2006/relationships/image" Target="../media/image86.png"/></Relationships>
</file>

<file path=ppt/slides/_rels/slide42.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image" Target="../media/image89.jpeg"/><Relationship Id="rId1" Type="http://schemas.openxmlformats.org/officeDocument/2006/relationships/slideLayout" Target="../slideLayouts/slideLayout7.xml"/><Relationship Id="rId6" Type="http://schemas.openxmlformats.org/officeDocument/2006/relationships/image" Target="../media/image93.jpg"/><Relationship Id="rId5" Type="http://schemas.openxmlformats.org/officeDocument/2006/relationships/image" Target="../media/image92.jpg"/><Relationship Id="rId4" Type="http://schemas.openxmlformats.org/officeDocument/2006/relationships/image" Target="../media/image91.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5957" y="146649"/>
            <a:ext cx="10954034" cy="6487064"/>
          </a:xfrm>
          <a:prstGeom prst="rect">
            <a:avLst/>
          </a:prstGeom>
        </p:spPr>
      </p:pic>
    </p:spTree>
    <p:extLst>
      <p:ext uri="{BB962C8B-B14F-4D97-AF65-F5344CB8AC3E}">
        <p14:creationId xmlns:p14="http://schemas.microsoft.com/office/powerpoint/2010/main" val="277838993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PROJE\FOTOGRAFLAR\Dil Kursu\WhatsApp Image 2022-10-13 at 15.20.26 (1).jpeg"/>
          <p:cNvPicPr>
            <a:picLocks noChangeAspect="1" noChangeArrowheads="1"/>
          </p:cNvPicPr>
          <p:nvPr/>
        </p:nvPicPr>
        <p:blipFill rotWithShape="1">
          <a:blip r:embed="rId3">
            <a:extLst>
              <a:ext uri="{28A0092B-C50C-407E-A947-70E740481C1C}">
                <a14:useLocalDpi xmlns:a14="http://schemas.microsoft.com/office/drawing/2010/main" val="0"/>
              </a:ext>
            </a:extLst>
          </a:blip>
          <a:srcRect t="11056"/>
          <a:stretch/>
        </p:blipFill>
        <p:spPr bwMode="auto">
          <a:xfrm>
            <a:off x="994483" y="0"/>
            <a:ext cx="1036801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461840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rotWithShape="1">
          <a:blip r:embed="rId2" cstate="print">
            <a:extLst>
              <a:ext uri="{28A0092B-C50C-407E-A947-70E740481C1C}">
                <a14:useLocalDpi xmlns:a14="http://schemas.microsoft.com/office/drawing/2010/main" val="0"/>
              </a:ext>
            </a:extLst>
          </a:blip>
          <a:srcRect b="10101"/>
          <a:stretch/>
        </p:blipFill>
        <p:spPr>
          <a:xfrm>
            <a:off x="1502875" y="164715"/>
            <a:ext cx="9288855" cy="6263992"/>
          </a:xfrm>
          <a:prstGeom prst="rect">
            <a:avLst/>
          </a:prstGeom>
        </p:spPr>
      </p:pic>
    </p:spTree>
    <p:extLst>
      <p:ext uri="{BB962C8B-B14F-4D97-AF65-F5344CB8AC3E}">
        <p14:creationId xmlns:p14="http://schemas.microsoft.com/office/powerpoint/2010/main" val="20208068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4" name="Dikdörtgen 3"/>
          <p:cNvSpPr/>
          <p:nvPr/>
        </p:nvSpPr>
        <p:spPr>
          <a:xfrm>
            <a:off x="1151952" y="792049"/>
            <a:ext cx="9487018" cy="5118196"/>
          </a:xfrm>
          <a:prstGeom prst="rect">
            <a:avLst/>
          </a:prstGeom>
        </p:spPr>
        <p:txBody>
          <a:bodyPr wrap="square">
            <a:spAutoFit/>
          </a:bodyPr>
          <a:lstStyle/>
          <a:p>
            <a:pPr algn="just">
              <a:lnSpc>
                <a:spcPct val="150000"/>
              </a:lnSpc>
            </a:pPr>
            <a:r>
              <a:rPr lang="tr-TR" sz="2200" dirty="0">
                <a:solidFill>
                  <a:schemeClr val="tx1">
                    <a:lumMod val="75000"/>
                    <a:lumOff val="25000"/>
                  </a:schemeClr>
                </a:solidFill>
              </a:rPr>
              <a:t>-Proje hazırlama ve yönetim komisyonu tarafından projedeki bütün lojistik konular ve organizasyonlar proje ortaklarımız işbirliğiyle planlandı.</a:t>
            </a:r>
          </a:p>
          <a:p>
            <a:pPr algn="just">
              <a:lnSpc>
                <a:spcPct val="150000"/>
              </a:lnSpc>
            </a:pPr>
            <a:r>
              <a:rPr lang="tr-TR" sz="2200" dirty="0">
                <a:solidFill>
                  <a:schemeClr val="tx1">
                    <a:lumMod val="75000"/>
                    <a:lumOff val="25000"/>
                  </a:schemeClr>
                </a:solidFill>
              </a:rPr>
              <a:t>-Ortak kurumlarla gerekli elektronik yazışmalar yapılarak faaliyet programı kesinleştirildi ve bu program doğrultusunda faaliyetler gerçekleşti.</a:t>
            </a:r>
          </a:p>
          <a:p>
            <a:pPr algn="just">
              <a:lnSpc>
                <a:spcPct val="150000"/>
              </a:lnSpc>
            </a:pPr>
            <a:r>
              <a:rPr lang="tr-TR" sz="2200" dirty="0">
                <a:solidFill>
                  <a:schemeClr val="tx1">
                    <a:lumMod val="75000"/>
                    <a:lumOff val="25000"/>
                  </a:schemeClr>
                </a:solidFill>
              </a:rPr>
              <a:t>-Hareketlilik </a:t>
            </a:r>
            <a:r>
              <a:rPr lang="tr-TR" sz="2200" dirty="0" err="1">
                <a:solidFill>
                  <a:schemeClr val="tx1">
                    <a:lumMod val="75000"/>
                    <a:lumOff val="25000"/>
                  </a:schemeClr>
                </a:solidFill>
              </a:rPr>
              <a:t>öncesi,projeye</a:t>
            </a:r>
            <a:r>
              <a:rPr lang="tr-TR" sz="2200" dirty="0">
                <a:solidFill>
                  <a:schemeClr val="tx1">
                    <a:lumMod val="75000"/>
                    <a:lumOff val="25000"/>
                  </a:schemeClr>
                </a:solidFill>
              </a:rPr>
              <a:t> katılan öğretmenlerle koordinasyon ve bilgilendirme toplantısı yapıldı.</a:t>
            </a:r>
          </a:p>
          <a:p>
            <a:pPr algn="just">
              <a:lnSpc>
                <a:spcPct val="150000"/>
              </a:lnSpc>
            </a:pPr>
            <a:r>
              <a:rPr lang="tr-TR" sz="2200" dirty="0">
                <a:solidFill>
                  <a:schemeClr val="tx1">
                    <a:lumMod val="75000"/>
                    <a:lumOff val="25000"/>
                  </a:schemeClr>
                </a:solidFill>
              </a:rPr>
              <a:t>-Almanya'daki Türk konsolosluklarının konumu ve irtibat numaraları katılımcılarla paylaşıldı.</a:t>
            </a:r>
          </a:p>
          <a:p>
            <a:pPr algn="just">
              <a:lnSpc>
                <a:spcPct val="150000"/>
              </a:lnSpc>
            </a:pPr>
            <a:r>
              <a:rPr lang="tr-TR" sz="2200" dirty="0">
                <a:solidFill>
                  <a:schemeClr val="tx1">
                    <a:lumMod val="75000"/>
                    <a:lumOff val="25000"/>
                  </a:schemeClr>
                </a:solidFill>
              </a:rPr>
              <a:t>-Almanya'nın tarihi, kültürü, iklim şartları ve yeme-içme alışkanlıkları hakkında  bilgi edinilerek hazırlık yapıldı</a:t>
            </a:r>
            <a:r>
              <a:rPr lang="tr-TR" sz="2200" dirty="0" smtClean="0">
                <a:solidFill>
                  <a:schemeClr val="tx1">
                    <a:lumMod val="75000"/>
                    <a:lumOff val="25000"/>
                  </a:schemeClr>
                </a:solidFill>
              </a:rPr>
              <a:t>.</a:t>
            </a:r>
            <a:endParaRPr lang="tr-TR" sz="2200" dirty="0">
              <a:solidFill>
                <a:schemeClr val="tx1">
                  <a:lumMod val="75000"/>
                  <a:lumOff val="25000"/>
                </a:schemeClr>
              </a:solidFill>
            </a:endParaRPr>
          </a:p>
        </p:txBody>
      </p:sp>
      <p:sp>
        <p:nvSpPr>
          <p:cNvPr id="5" name="Dikdörtgen 4"/>
          <p:cNvSpPr/>
          <p:nvPr/>
        </p:nvSpPr>
        <p:spPr>
          <a:xfrm>
            <a:off x="3698562" y="207274"/>
            <a:ext cx="4006803" cy="584775"/>
          </a:xfrm>
          <a:prstGeom prst="rect">
            <a:avLst/>
          </a:prstGeom>
        </p:spPr>
        <p:txBody>
          <a:bodyPr wrap="none">
            <a:spAutoFit/>
          </a:bodyPr>
          <a:lstStyle/>
          <a:p>
            <a:r>
              <a:rPr lang="tr-TR" sz="3200" b="1" dirty="0" smtClean="0">
                <a:solidFill>
                  <a:schemeClr val="tx1">
                    <a:lumMod val="75000"/>
                    <a:lumOff val="25000"/>
                  </a:schemeClr>
                </a:solidFill>
              </a:rPr>
              <a:t>Hareketlilik Öncesinde</a:t>
            </a:r>
            <a:endParaRPr lang="tr-TR" sz="3200" b="1" dirty="0" smtClean="0">
              <a:solidFill>
                <a:schemeClr val="tx1">
                  <a:lumMod val="75000"/>
                  <a:lumOff val="25000"/>
                </a:schemeClr>
              </a:solidFill>
            </a:endParaRPr>
          </a:p>
        </p:txBody>
      </p:sp>
    </p:spTree>
    <p:extLst>
      <p:ext uri="{BB962C8B-B14F-4D97-AF65-F5344CB8AC3E}">
        <p14:creationId xmlns:p14="http://schemas.microsoft.com/office/powerpoint/2010/main" val="306089669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4" name="Dikdörtgen 3"/>
          <p:cNvSpPr/>
          <p:nvPr/>
        </p:nvSpPr>
        <p:spPr>
          <a:xfrm>
            <a:off x="1151952" y="995249"/>
            <a:ext cx="9487018" cy="4610365"/>
          </a:xfrm>
          <a:prstGeom prst="rect">
            <a:avLst/>
          </a:prstGeom>
        </p:spPr>
        <p:txBody>
          <a:bodyPr wrap="square">
            <a:spAutoFit/>
          </a:bodyPr>
          <a:lstStyle/>
          <a:p>
            <a:pPr algn="just">
              <a:lnSpc>
                <a:spcPct val="150000"/>
              </a:lnSpc>
            </a:pPr>
            <a:r>
              <a:rPr lang="tr-TR" sz="2200" dirty="0">
                <a:solidFill>
                  <a:schemeClr val="tx1">
                    <a:lumMod val="75000"/>
                    <a:lumOff val="25000"/>
                  </a:schemeClr>
                </a:solidFill>
              </a:rPr>
              <a:t>-Katılımcılarla iletişimin sağlıklı ve hızlı bir şekilde gerçekleşmesi için </a:t>
            </a:r>
            <a:r>
              <a:rPr lang="tr-TR" sz="2200" dirty="0" err="1">
                <a:solidFill>
                  <a:schemeClr val="tx1">
                    <a:lumMod val="75000"/>
                    <a:lumOff val="25000"/>
                  </a:schemeClr>
                </a:solidFill>
              </a:rPr>
              <a:t>WhatsApp</a:t>
            </a:r>
            <a:r>
              <a:rPr lang="tr-TR" sz="2200" dirty="0">
                <a:solidFill>
                  <a:schemeClr val="tx1">
                    <a:lumMod val="75000"/>
                    <a:lumOff val="25000"/>
                  </a:schemeClr>
                </a:solidFill>
              </a:rPr>
              <a:t> grubu kuruldu.</a:t>
            </a:r>
          </a:p>
          <a:p>
            <a:pPr algn="just">
              <a:lnSpc>
                <a:spcPct val="150000"/>
              </a:lnSpc>
            </a:pPr>
            <a:r>
              <a:rPr lang="tr-TR" sz="2200" dirty="0">
                <a:solidFill>
                  <a:schemeClr val="tx1">
                    <a:lumMod val="75000"/>
                    <a:lumOff val="25000"/>
                  </a:schemeClr>
                </a:solidFill>
              </a:rPr>
              <a:t>-Yurt dışına çıkış için resmi kurumlardan, izin ve onaylar alındı..</a:t>
            </a:r>
          </a:p>
          <a:p>
            <a:pPr algn="just">
              <a:lnSpc>
                <a:spcPct val="150000"/>
              </a:lnSpc>
            </a:pPr>
            <a:r>
              <a:rPr lang="tr-TR" sz="2200" dirty="0">
                <a:solidFill>
                  <a:schemeClr val="tx1">
                    <a:lumMod val="75000"/>
                    <a:lumOff val="25000"/>
                  </a:schemeClr>
                </a:solidFill>
              </a:rPr>
              <a:t>-Her bir öğretmenin yurt dışında kalınan süre ve yolculuk sırasında karşılaşabileceği olumsuzluklar için sigorta yaptırılarak ve güvenlikleri sağlanmış oldu.</a:t>
            </a:r>
          </a:p>
          <a:p>
            <a:pPr algn="just">
              <a:lnSpc>
                <a:spcPct val="150000"/>
              </a:lnSpc>
            </a:pPr>
            <a:r>
              <a:rPr lang="tr-TR" sz="2200" dirty="0">
                <a:solidFill>
                  <a:schemeClr val="tx1">
                    <a:lumMod val="75000"/>
                    <a:lumOff val="25000"/>
                  </a:schemeClr>
                </a:solidFill>
              </a:rPr>
              <a:t>-Öğretmenlerimizden yeşil pasaportu olmayanlar, "hizmet pasaportu" çıkartmak için Emniyet Müdürlüğü Pasaport Şubesine başvuru yaparak pasaportlarını temin etti</a:t>
            </a:r>
            <a:r>
              <a:rPr lang="tr-TR" sz="2200" dirty="0" smtClean="0">
                <a:solidFill>
                  <a:schemeClr val="tx1">
                    <a:lumMod val="75000"/>
                    <a:lumOff val="25000"/>
                  </a:schemeClr>
                </a:solidFill>
              </a:rPr>
              <a:t>.</a:t>
            </a:r>
            <a:endParaRPr lang="tr-TR" sz="2200" dirty="0">
              <a:solidFill>
                <a:schemeClr val="tx1">
                  <a:lumMod val="75000"/>
                  <a:lumOff val="25000"/>
                </a:schemeClr>
              </a:solidFill>
            </a:endParaRPr>
          </a:p>
        </p:txBody>
      </p:sp>
      <p:sp>
        <p:nvSpPr>
          <p:cNvPr id="5" name="Dikdörtgen 4"/>
          <p:cNvSpPr/>
          <p:nvPr/>
        </p:nvSpPr>
        <p:spPr>
          <a:xfrm>
            <a:off x="3698562" y="207274"/>
            <a:ext cx="4006803" cy="584775"/>
          </a:xfrm>
          <a:prstGeom prst="rect">
            <a:avLst/>
          </a:prstGeom>
        </p:spPr>
        <p:txBody>
          <a:bodyPr wrap="none">
            <a:spAutoFit/>
          </a:bodyPr>
          <a:lstStyle/>
          <a:p>
            <a:r>
              <a:rPr lang="tr-TR" sz="3200" b="1" dirty="0" smtClean="0">
                <a:solidFill>
                  <a:schemeClr val="tx1">
                    <a:lumMod val="75000"/>
                    <a:lumOff val="25000"/>
                  </a:schemeClr>
                </a:solidFill>
              </a:rPr>
              <a:t>Hareketlilik Öncesinde</a:t>
            </a:r>
            <a:endParaRPr lang="tr-TR" sz="3200" b="1" dirty="0" smtClean="0">
              <a:solidFill>
                <a:schemeClr val="tx1">
                  <a:lumMod val="75000"/>
                  <a:lumOff val="25000"/>
                </a:schemeClr>
              </a:solidFill>
            </a:endParaRPr>
          </a:p>
        </p:txBody>
      </p:sp>
    </p:spTree>
    <p:extLst>
      <p:ext uri="{BB962C8B-B14F-4D97-AF65-F5344CB8AC3E}">
        <p14:creationId xmlns:p14="http://schemas.microsoft.com/office/powerpoint/2010/main" val="307629073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4" name="Dikdörtgen 3"/>
          <p:cNvSpPr/>
          <p:nvPr/>
        </p:nvSpPr>
        <p:spPr>
          <a:xfrm>
            <a:off x="1151952" y="995249"/>
            <a:ext cx="9487018" cy="4610365"/>
          </a:xfrm>
          <a:prstGeom prst="rect">
            <a:avLst/>
          </a:prstGeom>
        </p:spPr>
        <p:txBody>
          <a:bodyPr wrap="square">
            <a:spAutoFit/>
          </a:bodyPr>
          <a:lstStyle/>
          <a:p>
            <a:pPr algn="just">
              <a:lnSpc>
                <a:spcPct val="150000"/>
              </a:lnSpc>
            </a:pPr>
            <a:r>
              <a:rPr lang="tr-TR" sz="2200" dirty="0">
                <a:solidFill>
                  <a:schemeClr val="tx1">
                    <a:lumMod val="75000"/>
                    <a:lumOff val="25000"/>
                  </a:schemeClr>
                </a:solidFill>
              </a:rPr>
              <a:t>-Almanya'daki hava alanları araştırılarak gidilecek bölgeye en kolay hangi hava alanından ulaşılacağına karar verildi.</a:t>
            </a:r>
          </a:p>
          <a:p>
            <a:pPr algn="just">
              <a:lnSpc>
                <a:spcPct val="150000"/>
              </a:lnSpc>
            </a:pPr>
            <a:r>
              <a:rPr lang="tr-TR" sz="2200" dirty="0">
                <a:solidFill>
                  <a:schemeClr val="tx1">
                    <a:lumMod val="75000"/>
                    <a:lumOff val="25000"/>
                  </a:schemeClr>
                </a:solidFill>
              </a:rPr>
              <a:t>-Yurt içindeki seyahat firmalarından, gidilecek tarihler için, ekonomik gidiş -dönüş biletleri tedarik edildi.</a:t>
            </a:r>
          </a:p>
          <a:p>
            <a:pPr algn="just">
              <a:lnSpc>
                <a:spcPct val="150000"/>
              </a:lnSpc>
            </a:pPr>
            <a:r>
              <a:rPr lang="tr-TR" sz="2200" dirty="0">
                <a:solidFill>
                  <a:schemeClr val="tx1">
                    <a:lumMod val="75000"/>
                    <a:lumOff val="25000"/>
                  </a:schemeClr>
                </a:solidFill>
              </a:rPr>
              <a:t>-İstanbul'daki hava alanına ulaşım için otobüs biletleri alındı.</a:t>
            </a:r>
          </a:p>
          <a:p>
            <a:pPr algn="just">
              <a:lnSpc>
                <a:spcPct val="150000"/>
              </a:lnSpc>
            </a:pPr>
            <a:r>
              <a:rPr lang="tr-TR" sz="2200" dirty="0">
                <a:solidFill>
                  <a:schemeClr val="tx1">
                    <a:lumMod val="75000"/>
                    <a:lumOff val="25000"/>
                  </a:schemeClr>
                </a:solidFill>
              </a:rPr>
              <a:t>-Yabancı Dil Öğretmeninden günlük konuşma İngilizcesine yönelik eğitim alındı.</a:t>
            </a:r>
          </a:p>
          <a:p>
            <a:pPr algn="just">
              <a:lnSpc>
                <a:spcPct val="150000"/>
              </a:lnSpc>
            </a:pPr>
            <a:r>
              <a:rPr lang="tr-TR" sz="2200" dirty="0">
                <a:solidFill>
                  <a:schemeClr val="tx1">
                    <a:lumMod val="75000"/>
                    <a:lumOff val="25000"/>
                  </a:schemeClr>
                </a:solidFill>
              </a:rPr>
              <a:t>-Bütün katılımcılar için bireysel Euro döviz hesabı ve kurumsal hesap açılarak, mali işler yürütüldü.</a:t>
            </a:r>
          </a:p>
          <a:p>
            <a:pPr algn="just">
              <a:lnSpc>
                <a:spcPct val="150000"/>
              </a:lnSpc>
            </a:pPr>
            <a:r>
              <a:rPr lang="tr-TR" sz="2200" dirty="0">
                <a:solidFill>
                  <a:schemeClr val="tx1">
                    <a:lumMod val="75000"/>
                    <a:lumOff val="25000"/>
                  </a:schemeClr>
                </a:solidFill>
              </a:rPr>
              <a:t>-Ulusal ajans ile sözleşme imzalandı</a:t>
            </a:r>
            <a:r>
              <a:rPr lang="tr-TR" sz="2200" dirty="0" smtClean="0">
                <a:solidFill>
                  <a:schemeClr val="tx1">
                    <a:lumMod val="75000"/>
                    <a:lumOff val="25000"/>
                  </a:schemeClr>
                </a:solidFill>
              </a:rPr>
              <a:t>.</a:t>
            </a:r>
            <a:endParaRPr lang="tr-TR" sz="2200" dirty="0">
              <a:solidFill>
                <a:schemeClr val="tx1">
                  <a:lumMod val="75000"/>
                  <a:lumOff val="25000"/>
                </a:schemeClr>
              </a:solidFill>
            </a:endParaRPr>
          </a:p>
        </p:txBody>
      </p:sp>
      <p:sp>
        <p:nvSpPr>
          <p:cNvPr id="5" name="Dikdörtgen 4"/>
          <p:cNvSpPr/>
          <p:nvPr/>
        </p:nvSpPr>
        <p:spPr>
          <a:xfrm>
            <a:off x="3698562" y="207274"/>
            <a:ext cx="4006803" cy="584775"/>
          </a:xfrm>
          <a:prstGeom prst="rect">
            <a:avLst/>
          </a:prstGeom>
        </p:spPr>
        <p:txBody>
          <a:bodyPr wrap="none">
            <a:spAutoFit/>
          </a:bodyPr>
          <a:lstStyle/>
          <a:p>
            <a:r>
              <a:rPr lang="tr-TR" sz="3200" b="1" dirty="0" smtClean="0">
                <a:solidFill>
                  <a:schemeClr val="tx1">
                    <a:lumMod val="75000"/>
                    <a:lumOff val="25000"/>
                  </a:schemeClr>
                </a:solidFill>
              </a:rPr>
              <a:t>Hareketlilik Öncesinde</a:t>
            </a:r>
            <a:endParaRPr lang="tr-TR" sz="3200" b="1" dirty="0" smtClean="0">
              <a:solidFill>
                <a:schemeClr val="tx1">
                  <a:lumMod val="75000"/>
                  <a:lumOff val="25000"/>
                </a:schemeClr>
              </a:solidFill>
            </a:endParaRPr>
          </a:p>
        </p:txBody>
      </p:sp>
    </p:spTree>
    <p:extLst>
      <p:ext uri="{BB962C8B-B14F-4D97-AF65-F5344CB8AC3E}">
        <p14:creationId xmlns:p14="http://schemas.microsoft.com/office/powerpoint/2010/main" val="196112331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4" name="Dikdörtgen 3"/>
          <p:cNvSpPr/>
          <p:nvPr/>
        </p:nvSpPr>
        <p:spPr>
          <a:xfrm>
            <a:off x="1166466" y="1256506"/>
            <a:ext cx="9487018" cy="3086871"/>
          </a:xfrm>
          <a:prstGeom prst="rect">
            <a:avLst/>
          </a:prstGeom>
        </p:spPr>
        <p:txBody>
          <a:bodyPr wrap="square">
            <a:spAutoFit/>
          </a:bodyPr>
          <a:lstStyle/>
          <a:p>
            <a:pPr algn="just">
              <a:lnSpc>
                <a:spcPct val="150000"/>
              </a:lnSpc>
            </a:pPr>
            <a:r>
              <a:rPr lang="tr-TR" sz="2200" dirty="0">
                <a:solidFill>
                  <a:schemeClr val="tx1">
                    <a:lumMod val="75000"/>
                    <a:lumOff val="25000"/>
                  </a:schemeClr>
                </a:solidFill>
              </a:rPr>
              <a:t>-Ortaklarımızla sözleşme imzalandı.</a:t>
            </a:r>
          </a:p>
          <a:p>
            <a:pPr algn="just">
              <a:lnSpc>
                <a:spcPct val="150000"/>
              </a:lnSpc>
            </a:pPr>
            <a:r>
              <a:rPr lang="tr-TR" sz="2200" dirty="0">
                <a:solidFill>
                  <a:schemeClr val="tx1">
                    <a:lumMod val="75000"/>
                    <a:lumOff val="25000"/>
                  </a:schemeClr>
                </a:solidFill>
              </a:rPr>
              <a:t>-Her katılımcı ile hareketlilik öncesi ve sonrası yapacakları ile ilgili proje sözleşmesi imzalandı. İmzalanan sözleşme ile katılımcıların, hareketlilik sırasında, öncesinde ve sonrasında yapacakları taahhüt altına alındı.</a:t>
            </a:r>
          </a:p>
          <a:p>
            <a:pPr algn="just">
              <a:lnSpc>
                <a:spcPct val="150000"/>
              </a:lnSpc>
            </a:pPr>
            <a:r>
              <a:rPr lang="tr-TR" sz="2200" dirty="0">
                <a:solidFill>
                  <a:schemeClr val="tx1">
                    <a:lumMod val="75000"/>
                    <a:lumOff val="25000"/>
                  </a:schemeClr>
                </a:solidFill>
              </a:rPr>
              <a:t>- Proje sözleşmesi imzalandıktan sonra Berlin şehrindeki uygun fiyat ve kalitedeki oteller proje ortaklarıyla da irtibata geçilerek araştırılarak ve rezervasyon yapıldı.</a:t>
            </a:r>
            <a:endParaRPr lang="tr-TR" sz="2200" dirty="0">
              <a:solidFill>
                <a:schemeClr val="tx1">
                  <a:lumMod val="75000"/>
                  <a:lumOff val="25000"/>
                </a:schemeClr>
              </a:solidFill>
            </a:endParaRPr>
          </a:p>
        </p:txBody>
      </p:sp>
      <p:sp>
        <p:nvSpPr>
          <p:cNvPr id="5" name="Dikdörtgen 4"/>
          <p:cNvSpPr/>
          <p:nvPr/>
        </p:nvSpPr>
        <p:spPr>
          <a:xfrm>
            <a:off x="3698562" y="207274"/>
            <a:ext cx="4006803" cy="584775"/>
          </a:xfrm>
          <a:prstGeom prst="rect">
            <a:avLst/>
          </a:prstGeom>
        </p:spPr>
        <p:txBody>
          <a:bodyPr wrap="none">
            <a:spAutoFit/>
          </a:bodyPr>
          <a:lstStyle/>
          <a:p>
            <a:r>
              <a:rPr lang="tr-TR" sz="3200" b="1" dirty="0" smtClean="0">
                <a:solidFill>
                  <a:schemeClr val="tx1">
                    <a:lumMod val="75000"/>
                    <a:lumOff val="25000"/>
                  </a:schemeClr>
                </a:solidFill>
              </a:rPr>
              <a:t>Hareketlilik Öncesinde</a:t>
            </a:r>
            <a:endParaRPr lang="tr-TR" sz="3200" b="1" dirty="0" smtClean="0">
              <a:solidFill>
                <a:schemeClr val="tx1">
                  <a:lumMod val="75000"/>
                  <a:lumOff val="25000"/>
                </a:schemeClr>
              </a:solidFill>
            </a:endParaRPr>
          </a:p>
        </p:txBody>
      </p:sp>
    </p:spTree>
    <p:extLst>
      <p:ext uri="{BB962C8B-B14F-4D97-AF65-F5344CB8AC3E}">
        <p14:creationId xmlns:p14="http://schemas.microsoft.com/office/powerpoint/2010/main" val="356137907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855443" y="1183802"/>
            <a:ext cx="8463022" cy="2585323"/>
          </a:xfrm>
          <a:prstGeom prst="rect">
            <a:avLst/>
          </a:prstGeom>
          <a:noFill/>
        </p:spPr>
        <p:txBody>
          <a:bodyPr wrap="none" lIns="91440" tIns="45720" rIns="91440" bIns="45720">
            <a:spAutoFit/>
          </a:bodyPr>
          <a:lstStyle/>
          <a:p>
            <a:pPr algn="ctr"/>
            <a:r>
              <a:rPr lang="tr-TR" sz="5400" b="1" cap="none" spc="0" dirty="0"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PROJE HAREKETLİLİK SÜRECİ </a:t>
            </a:r>
          </a:p>
          <a:p>
            <a:pPr algn="ctr"/>
            <a:r>
              <a:rPr lang="tr-TR" sz="5400" b="1" cap="none" spc="0" dirty="0"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ve </a:t>
            </a:r>
          </a:p>
          <a:p>
            <a:pPr algn="ctr"/>
            <a:r>
              <a:rPr lang="tr-TR" sz="5400" b="1" cap="none" spc="0" dirty="0"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FAALİYETLER</a:t>
            </a:r>
            <a:endParaRPr lang="tr-TR" sz="54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sp>
        <p:nvSpPr>
          <p:cNvPr id="3" name="Aşağı Ok 2"/>
          <p:cNvSpPr/>
          <p:nvPr/>
        </p:nvSpPr>
        <p:spPr>
          <a:xfrm>
            <a:off x="5794218" y="4626321"/>
            <a:ext cx="823865" cy="814812"/>
          </a:xfrm>
          <a:prstGeom prst="downArrow">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tr-TR"/>
          </a:p>
        </p:txBody>
      </p:sp>
    </p:spTree>
    <p:extLst>
      <p:ext uri="{BB962C8B-B14F-4D97-AF65-F5344CB8AC3E}">
        <p14:creationId xmlns:p14="http://schemas.microsoft.com/office/powerpoint/2010/main" val="17339666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4" name="Dikdörtgen 3"/>
          <p:cNvSpPr/>
          <p:nvPr/>
        </p:nvSpPr>
        <p:spPr>
          <a:xfrm>
            <a:off x="1224524" y="1820694"/>
            <a:ext cx="9487018" cy="3985706"/>
          </a:xfrm>
          <a:prstGeom prst="rect">
            <a:avLst/>
          </a:prstGeom>
        </p:spPr>
        <p:txBody>
          <a:bodyPr wrap="square">
            <a:spAutoFit/>
          </a:bodyPr>
          <a:lstStyle/>
          <a:p>
            <a:pPr algn="just">
              <a:lnSpc>
                <a:spcPct val="150000"/>
              </a:lnSpc>
            </a:pPr>
            <a:r>
              <a:rPr lang="tr-TR" sz="2200" dirty="0">
                <a:solidFill>
                  <a:schemeClr val="tx1">
                    <a:lumMod val="75000"/>
                    <a:lumOff val="25000"/>
                  </a:schemeClr>
                </a:solidFill>
              </a:rPr>
              <a:t>Mesleki eğitimin teorik ve uygulamalı kısımları, mesleki eğitim veren </a:t>
            </a:r>
            <a:endParaRPr lang="tr-TR" sz="2200" dirty="0" smtClean="0">
              <a:solidFill>
                <a:schemeClr val="tx1">
                  <a:lumMod val="75000"/>
                  <a:lumOff val="25000"/>
                </a:schemeClr>
              </a:solidFill>
            </a:endParaRPr>
          </a:p>
          <a:p>
            <a:pPr algn="just">
              <a:lnSpc>
                <a:spcPct val="150000"/>
              </a:lnSpc>
            </a:pPr>
            <a:r>
              <a:rPr lang="tr-TR" sz="2200" dirty="0" smtClean="0">
                <a:solidFill>
                  <a:schemeClr val="tx1">
                    <a:lumMod val="75000"/>
                    <a:lumOff val="25000"/>
                  </a:schemeClr>
                </a:solidFill>
              </a:rPr>
              <a:t>"</a:t>
            </a:r>
            <a:r>
              <a:rPr lang="tr-TR" sz="2200" dirty="0">
                <a:solidFill>
                  <a:schemeClr val="tx1">
                    <a:lumMod val="75000"/>
                    <a:lumOff val="25000"/>
                  </a:schemeClr>
                </a:solidFill>
              </a:rPr>
              <a:t>TUV- </a:t>
            </a:r>
            <a:r>
              <a:rPr lang="tr-TR" sz="2200" dirty="0" err="1">
                <a:solidFill>
                  <a:schemeClr val="tx1">
                    <a:lumMod val="75000"/>
                    <a:lumOff val="25000"/>
                  </a:schemeClr>
                </a:solidFill>
              </a:rPr>
              <a:t>Rheinland</a:t>
            </a:r>
            <a:r>
              <a:rPr lang="tr-TR" sz="2200" dirty="0">
                <a:solidFill>
                  <a:schemeClr val="tx1">
                    <a:lumMod val="75000"/>
                    <a:lumOff val="25000"/>
                  </a:schemeClr>
                </a:solidFill>
              </a:rPr>
              <a:t> </a:t>
            </a:r>
            <a:r>
              <a:rPr lang="tr-TR" sz="2200" dirty="0" err="1">
                <a:solidFill>
                  <a:schemeClr val="tx1">
                    <a:lumMod val="75000"/>
                    <a:lumOff val="25000"/>
                  </a:schemeClr>
                </a:solidFill>
              </a:rPr>
              <a:t>Akademie</a:t>
            </a:r>
            <a:r>
              <a:rPr lang="tr-TR" sz="2200" dirty="0">
                <a:solidFill>
                  <a:schemeClr val="tx1">
                    <a:lumMod val="75000"/>
                    <a:lumOff val="25000"/>
                  </a:schemeClr>
                </a:solidFill>
              </a:rPr>
              <a:t> Berlin </a:t>
            </a:r>
            <a:r>
              <a:rPr lang="tr-TR" sz="2200" dirty="0" err="1">
                <a:solidFill>
                  <a:schemeClr val="tx1">
                    <a:lumMod val="75000"/>
                    <a:lumOff val="25000"/>
                  </a:schemeClr>
                </a:solidFill>
              </a:rPr>
              <a:t>GmbH</a:t>
            </a:r>
            <a:r>
              <a:rPr lang="tr-TR" sz="2200" dirty="0">
                <a:solidFill>
                  <a:schemeClr val="tx1">
                    <a:lumMod val="75000"/>
                    <a:lumOff val="25000"/>
                  </a:schemeClr>
                </a:solidFill>
              </a:rPr>
              <a:t>" </a:t>
            </a:r>
            <a:r>
              <a:rPr lang="tr-TR" sz="2200" dirty="0" smtClean="0">
                <a:solidFill>
                  <a:schemeClr val="tx1">
                    <a:lumMod val="75000"/>
                    <a:lumOff val="25000"/>
                  </a:schemeClr>
                </a:solidFill>
              </a:rPr>
              <a:t>,</a:t>
            </a:r>
          </a:p>
          <a:p>
            <a:pPr algn="just">
              <a:lnSpc>
                <a:spcPct val="150000"/>
              </a:lnSpc>
            </a:pPr>
            <a:r>
              <a:rPr lang="tr-TR" sz="2200" dirty="0" smtClean="0">
                <a:solidFill>
                  <a:schemeClr val="tx1">
                    <a:lumMod val="75000"/>
                    <a:lumOff val="25000"/>
                  </a:schemeClr>
                </a:solidFill>
              </a:rPr>
              <a:t>"</a:t>
            </a:r>
            <a:r>
              <a:rPr lang="tr-TR" sz="2200" dirty="0">
                <a:solidFill>
                  <a:schemeClr val="tx1">
                    <a:lumMod val="75000"/>
                    <a:lumOff val="25000"/>
                  </a:schemeClr>
                </a:solidFill>
              </a:rPr>
              <a:t>ARDA </a:t>
            </a:r>
            <a:r>
              <a:rPr lang="tr-TR" sz="2200" dirty="0" err="1">
                <a:solidFill>
                  <a:schemeClr val="tx1">
                    <a:lumMod val="75000"/>
                    <a:lumOff val="25000"/>
                  </a:schemeClr>
                </a:solidFill>
              </a:rPr>
              <a:t>Beratung</a:t>
            </a:r>
            <a:r>
              <a:rPr lang="tr-TR" sz="2200" dirty="0">
                <a:solidFill>
                  <a:schemeClr val="tx1">
                    <a:lumMod val="75000"/>
                    <a:lumOff val="25000"/>
                  </a:schemeClr>
                </a:solidFill>
              </a:rPr>
              <a:t> &amp; </a:t>
            </a:r>
            <a:r>
              <a:rPr lang="tr-TR" sz="2200" dirty="0" err="1">
                <a:solidFill>
                  <a:schemeClr val="tx1">
                    <a:lumMod val="75000"/>
                    <a:lumOff val="25000"/>
                  </a:schemeClr>
                </a:solidFill>
              </a:rPr>
              <a:t>Beratung</a:t>
            </a:r>
            <a:r>
              <a:rPr lang="tr-TR" sz="2200" dirty="0">
                <a:solidFill>
                  <a:schemeClr val="tx1">
                    <a:lumMod val="75000"/>
                    <a:lumOff val="25000"/>
                  </a:schemeClr>
                </a:solidFill>
              </a:rPr>
              <a:t> </a:t>
            </a:r>
            <a:r>
              <a:rPr lang="tr-TR" sz="2200" dirty="0" err="1">
                <a:solidFill>
                  <a:schemeClr val="tx1">
                    <a:lumMod val="75000"/>
                    <a:lumOff val="25000"/>
                  </a:schemeClr>
                </a:solidFill>
              </a:rPr>
              <a:t>GmbH</a:t>
            </a:r>
            <a:r>
              <a:rPr lang="tr-TR" sz="2200" dirty="0" smtClean="0">
                <a:solidFill>
                  <a:schemeClr val="tx1">
                    <a:lumMod val="75000"/>
                    <a:lumOff val="25000"/>
                  </a:schemeClr>
                </a:solidFill>
              </a:rPr>
              <a:t>",</a:t>
            </a:r>
          </a:p>
          <a:p>
            <a:pPr algn="just">
              <a:lnSpc>
                <a:spcPct val="150000"/>
              </a:lnSpc>
            </a:pPr>
            <a:r>
              <a:rPr lang="tr-TR" sz="2200" dirty="0" smtClean="0">
                <a:solidFill>
                  <a:schemeClr val="tx1">
                    <a:lumMod val="75000"/>
                    <a:lumOff val="25000"/>
                  </a:schemeClr>
                </a:solidFill>
              </a:rPr>
              <a:t>" </a:t>
            </a:r>
            <a:r>
              <a:rPr lang="tr-TR" sz="2200" dirty="0" err="1">
                <a:solidFill>
                  <a:schemeClr val="tx1">
                    <a:lumMod val="75000"/>
                    <a:lumOff val="25000"/>
                  </a:schemeClr>
                </a:solidFill>
              </a:rPr>
              <a:t>Interkultureller</a:t>
            </a:r>
            <a:r>
              <a:rPr lang="tr-TR" sz="2200" dirty="0">
                <a:solidFill>
                  <a:schemeClr val="tx1">
                    <a:lumMod val="75000"/>
                    <a:lumOff val="25000"/>
                  </a:schemeClr>
                </a:solidFill>
              </a:rPr>
              <a:t> </a:t>
            </a:r>
            <a:r>
              <a:rPr lang="tr-TR" sz="2200" dirty="0" err="1">
                <a:solidFill>
                  <a:schemeClr val="tx1">
                    <a:lumMod val="75000"/>
                    <a:lumOff val="25000"/>
                  </a:schemeClr>
                </a:solidFill>
              </a:rPr>
              <a:t>Frauenbund</a:t>
            </a:r>
            <a:r>
              <a:rPr lang="tr-TR" sz="2200" dirty="0">
                <a:solidFill>
                  <a:schemeClr val="tx1">
                    <a:lumMod val="75000"/>
                    <a:lumOff val="25000"/>
                  </a:schemeClr>
                </a:solidFill>
              </a:rPr>
              <a:t> Berlin (IFB) </a:t>
            </a:r>
            <a:r>
              <a:rPr lang="tr-TR" sz="2200" dirty="0" err="1">
                <a:solidFill>
                  <a:schemeClr val="tx1">
                    <a:lumMod val="75000"/>
                    <a:lumOff val="25000"/>
                  </a:schemeClr>
                </a:solidFill>
              </a:rPr>
              <a:t>e.V</a:t>
            </a:r>
            <a:r>
              <a:rPr lang="tr-TR" sz="2200" dirty="0">
                <a:solidFill>
                  <a:schemeClr val="tx1">
                    <a:lumMod val="75000"/>
                    <a:lumOff val="25000"/>
                  </a:schemeClr>
                </a:solidFill>
              </a:rPr>
              <a:t>.", </a:t>
            </a:r>
            <a:endParaRPr lang="tr-TR" sz="2200" dirty="0" smtClean="0">
              <a:solidFill>
                <a:schemeClr val="tx1">
                  <a:lumMod val="75000"/>
                  <a:lumOff val="25000"/>
                </a:schemeClr>
              </a:solidFill>
            </a:endParaRPr>
          </a:p>
          <a:p>
            <a:pPr algn="just">
              <a:lnSpc>
                <a:spcPct val="150000"/>
              </a:lnSpc>
            </a:pPr>
            <a:r>
              <a:rPr lang="tr-TR" sz="2200" dirty="0" smtClean="0">
                <a:solidFill>
                  <a:schemeClr val="tx1">
                    <a:lumMod val="75000"/>
                    <a:lumOff val="25000"/>
                  </a:schemeClr>
                </a:solidFill>
              </a:rPr>
              <a:t>"</a:t>
            </a:r>
            <a:r>
              <a:rPr lang="tr-TR" sz="2200" dirty="0" err="1">
                <a:solidFill>
                  <a:schemeClr val="tx1">
                    <a:lumMod val="75000"/>
                    <a:lumOff val="25000"/>
                  </a:schemeClr>
                </a:solidFill>
              </a:rPr>
              <a:t>Campus</a:t>
            </a:r>
            <a:r>
              <a:rPr lang="tr-TR" sz="2200" dirty="0">
                <a:solidFill>
                  <a:schemeClr val="tx1">
                    <a:lumMod val="75000"/>
                    <a:lumOff val="25000"/>
                  </a:schemeClr>
                </a:solidFill>
              </a:rPr>
              <a:t> </a:t>
            </a:r>
            <a:r>
              <a:rPr lang="tr-TR" sz="2200" dirty="0" err="1">
                <a:solidFill>
                  <a:schemeClr val="tx1">
                    <a:lumMod val="75000"/>
                    <a:lumOff val="25000"/>
                  </a:schemeClr>
                </a:solidFill>
              </a:rPr>
              <a:t>Berufsbildung</a:t>
            </a:r>
            <a:r>
              <a:rPr lang="tr-TR" sz="2200" dirty="0">
                <a:solidFill>
                  <a:schemeClr val="tx1">
                    <a:lumMod val="75000"/>
                    <a:lumOff val="25000"/>
                  </a:schemeClr>
                </a:solidFill>
              </a:rPr>
              <a:t> Berlin </a:t>
            </a:r>
            <a:r>
              <a:rPr lang="tr-TR" sz="2200" dirty="0" err="1">
                <a:solidFill>
                  <a:schemeClr val="tx1">
                    <a:lumMod val="75000"/>
                    <a:lumOff val="25000"/>
                  </a:schemeClr>
                </a:solidFill>
              </a:rPr>
              <a:t>e.V</a:t>
            </a:r>
            <a:r>
              <a:rPr lang="tr-TR" sz="2200" dirty="0">
                <a:solidFill>
                  <a:schemeClr val="tx1">
                    <a:lumMod val="75000"/>
                    <a:lumOff val="25000"/>
                  </a:schemeClr>
                </a:solidFill>
              </a:rPr>
              <a:t>."  kurumlarında incelendi. </a:t>
            </a:r>
            <a:endParaRPr lang="tr-TR" sz="2200" dirty="0" smtClean="0">
              <a:solidFill>
                <a:schemeClr val="tx1">
                  <a:lumMod val="75000"/>
                  <a:lumOff val="25000"/>
                </a:schemeClr>
              </a:solidFill>
            </a:endParaRPr>
          </a:p>
          <a:p>
            <a:pPr algn="just"/>
            <a:endParaRPr lang="tr-TR" sz="2200" dirty="0" smtClean="0">
              <a:solidFill>
                <a:schemeClr val="tx1">
                  <a:lumMod val="75000"/>
                  <a:lumOff val="25000"/>
                </a:schemeClr>
              </a:solidFill>
            </a:endParaRPr>
          </a:p>
          <a:p>
            <a:pPr algn="just"/>
            <a:r>
              <a:rPr lang="tr-TR" sz="2200" dirty="0" smtClean="0">
                <a:solidFill>
                  <a:schemeClr val="tx1">
                    <a:lumMod val="75000"/>
                    <a:lumOff val="25000"/>
                  </a:schemeClr>
                </a:solidFill>
              </a:rPr>
              <a:t>Kültürel </a:t>
            </a:r>
            <a:r>
              <a:rPr lang="tr-TR" sz="2200" dirty="0">
                <a:solidFill>
                  <a:schemeClr val="tx1">
                    <a:lumMod val="75000"/>
                    <a:lumOff val="25000"/>
                  </a:schemeClr>
                </a:solidFill>
              </a:rPr>
              <a:t>etkinlikler kapsamında </a:t>
            </a:r>
            <a:r>
              <a:rPr lang="tr-TR" sz="2200" dirty="0" err="1">
                <a:solidFill>
                  <a:schemeClr val="tx1">
                    <a:lumMod val="75000"/>
                    <a:lumOff val="25000"/>
                  </a:schemeClr>
                </a:solidFill>
              </a:rPr>
              <a:t>Futurium</a:t>
            </a:r>
            <a:r>
              <a:rPr lang="tr-TR" sz="2200" dirty="0">
                <a:solidFill>
                  <a:schemeClr val="tx1">
                    <a:lumMod val="75000"/>
                    <a:lumOff val="25000"/>
                  </a:schemeClr>
                </a:solidFill>
              </a:rPr>
              <a:t>, Bergama Müzesi gibi müzeler, </a:t>
            </a:r>
            <a:r>
              <a:rPr lang="tr-TR" sz="2200" dirty="0" err="1">
                <a:solidFill>
                  <a:schemeClr val="tx1">
                    <a:lumMod val="75000"/>
                    <a:lumOff val="25000"/>
                  </a:schemeClr>
                </a:solidFill>
              </a:rPr>
              <a:t>Brandendurg</a:t>
            </a:r>
            <a:r>
              <a:rPr lang="tr-TR" sz="2200" dirty="0">
                <a:solidFill>
                  <a:schemeClr val="tx1">
                    <a:lumMod val="75000"/>
                    <a:lumOff val="25000"/>
                  </a:schemeClr>
                </a:solidFill>
              </a:rPr>
              <a:t> Kapısı, Berlin Duvarı, </a:t>
            </a:r>
            <a:r>
              <a:rPr lang="tr-TR" sz="2200" dirty="0" err="1">
                <a:solidFill>
                  <a:schemeClr val="tx1">
                    <a:lumMod val="75000"/>
                    <a:lumOff val="25000"/>
                  </a:schemeClr>
                </a:solidFill>
              </a:rPr>
              <a:t>Parlemento</a:t>
            </a:r>
            <a:r>
              <a:rPr lang="tr-TR" sz="2200" dirty="0">
                <a:solidFill>
                  <a:schemeClr val="tx1">
                    <a:lumMod val="75000"/>
                    <a:lumOff val="25000"/>
                  </a:schemeClr>
                </a:solidFill>
              </a:rPr>
              <a:t> Binası gibi tarihi ve turistik bölgeler ziyaret edildi.</a:t>
            </a:r>
            <a:endParaRPr lang="tr-TR" sz="2200" dirty="0">
              <a:solidFill>
                <a:schemeClr val="tx1">
                  <a:lumMod val="75000"/>
                  <a:lumOff val="25000"/>
                </a:schemeClr>
              </a:solidFill>
            </a:endParaRPr>
          </a:p>
        </p:txBody>
      </p:sp>
      <p:sp>
        <p:nvSpPr>
          <p:cNvPr id="5" name="Dikdörtgen 4"/>
          <p:cNvSpPr/>
          <p:nvPr/>
        </p:nvSpPr>
        <p:spPr>
          <a:xfrm>
            <a:off x="3393762" y="932988"/>
            <a:ext cx="4693464" cy="584775"/>
          </a:xfrm>
          <a:prstGeom prst="rect">
            <a:avLst/>
          </a:prstGeom>
        </p:spPr>
        <p:txBody>
          <a:bodyPr wrap="none">
            <a:spAutoFit/>
          </a:bodyPr>
          <a:lstStyle/>
          <a:p>
            <a:r>
              <a:rPr lang="tr-TR" sz="3200" b="1" dirty="0" smtClean="0">
                <a:solidFill>
                  <a:schemeClr val="tx1">
                    <a:lumMod val="75000"/>
                    <a:lumOff val="25000"/>
                  </a:schemeClr>
                </a:solidFill>
              </a:rPr>
              <a:t>Hareketlilik Faaliyetlerimiz</a:t>
            </a:r>
            <a:endParaRPr lang="tr-TR" sz="3200" b="1" dirty="0" smtClean="0">
              <a:solidFill>
                <a:schemeClr val="tx1">
                  <a:lumMod val="75000"/>
                  <a:lumOff val="25000"/>
                </a:schemeClr>
              </a:solidFill>
            </a:endParaRPr>
          </a:p>
        </p:txBody>
      </p:sp>
    </p:spTree>
    <p:extLst>
      <p:ext uri="{BB962C8B-B14F-4D97-AF65-F5344CB8AC3E}">
        <p14:creationId xmlns:p14="http://schemas.microsoft.com/office/powerpoint/2010/main" val="371423870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20415416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034116" cy="3775587"/>
          </a:xfrm>
          <a:prstGeom prst="rect">
            <a:avLst/>
          </a:prstGeom>
        </p:spPr>
      </p:pic>
      <p:pic>
        <p:nvPicPr>
          <p:cNvPr id="3" name="Resim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08798" y="0"/>
            <a:ext cx="5283202" cy="3962401"/>
          </a:xfrm>
          <a:prstGeom prst="rect">
            <a:avLst/>
          </a:prstGeom>
        </p:spPr>
      </p:pic>
      <p:pic>
        <p:nvPicPr>
          <p:cNvPr id="4" name="Resim 3"/>
          <p:cNvPicPr>
            <a:picLocks noChangeAspect="1"/>
          </p:cNvPicPr>
          <p:nvPr/>
        </p:nvPicPr>
        <p:blipFill rotWithShape="1">
          <a:blip r:embed="rId4">
            <a:extLst>
              <a:ext uri="{28A0092B-C50C-407E-A947-70E740481C1C}">
                <a14:useLocalDpi xmlns:a14="http://schemas.microsoft.com/office/drawing/2010/main" val="0"/>
              </a:ext>
            </a:extLst>
          </a:blip>
          <a:srcRect t="11901" b="15442"/>
          <a:stretch/>
        </p:blipFill>
        <p:spPr>
          <a:xfrm>
            <a:off x="0" y="4198375"/>
            <a:ext cx="5207376" cy="2659626"/>
          </a:xfrm>
          <a:prstGeom prst="rect">
            <a:avLst/>
          </a:prstGeom>
        </p:spPr>
      </p:pic>
      <p:pic>
        <p:nvPicPr>
          <p:cNvPr id="5" name="Resim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2345395" y="1780040"/>
            <a:ext cx="6952374" cy="3203545"/>
          </a:xfrm>
          <a:prstGeom prst="rect">
            <a:avLst/>
          </a:prstGeom>
        </p:spPr>
      </p:pic>
      <p:pic>
        <p:nvPicPr>
          <p:cNvPr id="6" name="Resim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81191" y="4326195"/>
            <a:ext cx="5491987" cy="2531806"/>
          </a:xfrm>
          <a:prstGeom prst="rect">
            <a:avLst/>
          </a:prstGeom>
        </p:spPr>
      </p:pic>
    </p:spTree>
    <p:extLst>
      <p:ext uri="{BB962C8B-B14F-4D97-AF65-F5344CB8AC3E}">
        <p14:creationId xmlns:p14="http://schemas.microsoft.com/office/powerpoint/2010/main" val="29526059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4" name="Resim 3"/>
          <p:cNvPicPr>
            <a:picLocks noChangeAspect="1"/>
          </p:cNvPicPr>
          <p:nvPr/>
        </p:nvPicPr>
        <p:blipFill rotWithShape="1">
          <a:blip r:embed="rId2">
            <a:extLst>
              <a:ext uri="{28A0092B-C50C-407E-A947-70E740481C1C}">
                <a14:useLocalDpi xmlns:a14="http://schemas.microsoft.com/office/drawing/2010/main" val="0"/>
              </a:ext>
            </a:extLst>
          </a:blip>
          <a:srcRect t="9511" b="2093"/>
          <a:stretch/>
        </p:blipFill>
        <p:spPr>
          <a:xfrm>
            <a:off x="0" y="0"/>
            <a:ext cx="12192000" cy="7639447"/>
          </a:xfrm>
          <a:prstGeom prst="rect">
            <a:avLst/>
          </a:prstGeom>
        </p:spPr>
      </p:pic>
      <p:sp>
        <p:nvSpPr>
          <p:cNvPr id="2" name="Dikdörtgen 1"/>
          <p:cNvSpPr/>
          <p:nvPr/>
        </p:nvSpPr>
        <p:spPr>
          <a:xfrm>
            <a:off x="8637110" y="5875771"/>
            <a:ext cx="3041410" cy="1077218"/>
          </a:xfrm>
          <a:prstGeom prst="rect">
            <a:avLst/>
          </a:prstGeom>
          <a:ln w="38100">
            <a:solidFill>
              <a:schemeClr val="bg1"/>
            </a:solidFill>
          </a:ln>
          <a:effectLst>
            <a:outerShdw blurRad="50800" dist="38100" dir="2700000" algn="tl" rotWithShape="0">
              <a:prstClr val="black">
                <a:alpha val="40000"/>
              </a:prstClr>
            </a:outerShdw>
          </a:effectLst>
        </p:spPr>
        <p:txBody>
          <a:bodyPr wrap="none">
            <a:spAutoFit/>
          </a:bodyPr>
          <a:lstStyle/>
          <a:p>
            <a:pPr algn="ctr"/>
            <a:r>
              <a:rPr lang="tr-TR" sz="3200" b="1" dirty="0" smtClean="0">
                <a:solidFill>
                  <a:schemeClr val="bg1">
                    <a:lumMod val="95000"/>
                  </a:schemeClr>
                </a:solidFill>
              </a:rPr>
              <a:t>ALMANYA-Berlin</a:t>
            </a:r>
          </a:p>
          <a:p>
            <a:pPr algn="ctr"/>
            <a:r>
              <a:rPr lang="tr-TR" sz="3200" b="1" dirty="0" smtClean="0">
                <a:solidFill>
                  <a:schemeClr val="bg1">
                    <a:lumMod val="95000"/>
                  </a:schemeClr>
                </a:solidFill>
              </a:rPr>
              <a:t>27 Eylül-10 Ekim</a:t>
            </a:r>
            <a:endParaRPr lang="tr-TR" sz="3200" b="1" dirty="0">
              <a:solidFill>
                <a:schemeClr val="bg1">
                  <a:lumMod val="95000"/>
                </a:schemeClr>
              </a:solidFill>
            </a:endParaRPr>
          </a:p>
        </p:txBody>
      </p:sp>
    </p:spTree>
    <p:extLst>
      <p:ext uri="{BB962C8B-B14F-4D97-AF65-F5344CB8AC3E}">
        <p14:creationId xmlns:p14="http://schemas.microsoft.com/office/powerpoint/2010/main" val="371922483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rotWithShape="1">
          <a:blip r:embed="rId2">
            <a:extLst>
              <a:ext uri="{28A0092B-C50C-407E-A947-70E740481C1C}">
                <a14:useLocalDpi xmlns:a14="http://schemas.microsoft.com/office/drawing/2010/main" val="0"/>
              </a:ext>
            </a:extLst>
          </a:blip>
          <a:srcRect r="32137"/>
          <a:stretch/>
        </p:blipFill>
        <p:spPr>
          <a:xfrm>
            <a:off x="208229" y="1"/>
            <a:ext cx="2290527" cy="4500282"/>
          </a:xfrm>
          <a:prstGeom prst="rect">
            <a:avLst/>
          </a:prstGeom>
        </p:spPr>
      </p:pic>
      <p:pic>
        <p:nvPicPr>
          <p:cNvPr id="3" name="Resim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49458" y="1"/>
            <a:ext cx="4420654" cy="3315491"/>
          </a:xfrm>
          <a:prstGeom prst="rect">
            <a:avLst/>
          </a:prstGeom>
        </p:spPr>
      </p:pic>
      <p:pic>
        <p:nvPicPr>
          <p:cNvPr id="4" name="Resim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2599264" y="1113450"/>
            <a:ext cx="3518646" cy="1991687"/>
          </a:xfrm>
          <a:prstGeom prst="rect">
            <a:avLst/>
          </a:prstGeom>
        </p:spPr>
      </p:pic>
      <p:pic>
        <p:nvPicPr>
          <p:cNvPr id="5" name="Resim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4909651" y="1101863"/>
            <a:ext cx="3533444" cy="2000062"/>
          </a:xfrm>
          <a:prstGeom prst="rect">
            <a:avLst/>
          </a:prstGeom>
        </p:spPr>
      </p:pic>
      <p:pic>
        <p:nvPicPr>
          <p:cNvPr id="6" name="Resim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12354" y="3457575"/>
            <a:ext cx="7379647" cy="3400425"/>
          </a:xfrm>
          <a:prstGeom prst="rect">
            <a:avLst/>
          </a:prstGeom>
        </p:spPr>
      </p:pic>
      <p:pic>
        <p:nvPicPr>
          <p:cNvPr id="7" name="Resim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4672666"/>
            <a:ext cx="4742642" cy="2185334"/>
          </a:xfrm>
          <a:prstGeom prst="rect">
            <a:avLst/>
          </a:prstGeom>
        </p:spPr>
      </p:pic>
    </p:spTree>
    <p:extLst>
      <p:ext uri="{BB962C8B-B14F-4D97-AF65-F5344CB8AC3E}">
        <p14:creationId xmlns:p14="http://schemas.microsoft.com/office/powerpoint/2010/main" val="33219728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32826770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38655" y="187933"/>
            <a:ext cx="3940227" cy="2925320"/>
          </a:xfrm>
          <a:prstGeom prst="rect">
            <a:avLst/>
          </a:prstGeom>
        </p:spPr>
      </p:pic>
      <p:pic>
        <p:nvPicPr>
          <p:cNvPr id="2" name="Resim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531"/>
            <a:ext cx="4381500" cy="3286125"/>
          </a:xfrm>
          <a:prstGeom prst="rect">
            <a:avLst/>
          </a:prstGeom>
        </p:spPr>
      </p:pic>
      <p:pic>
        <p:nvPicPr>
          <p:cNvPr id="3" name="Resim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85536" y="3772287"/>
            <a:ext cx="4706464" cy="3085713"/>
          </a:xfrm>
          <a:prstGeom prst="rect">
            <a:avLst/>
          </a:prstGeom>
        </p:spPr>
      </p:pic>
      <p:pic>
        <p:nvPicPr>
          <p:cNvPr id="4" name="Resim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90341" y="7531"/>
            <a:ext cx="4701659" cy="3526244"/>
          </a:xfrm>
          <a:prstGeom prst="rect">
            <a:avLst/>
          </a:prstGeom>
        </p:spPr>
      </p:pic>
      <p:pic>
        <p:nvPicPr>
          <p:cNvPr id="5" name="Resim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3460087"/>
            <a:ext cx="7374194" cy="3397913"/>
          </a:xfrm>
          <a:prstGeom prst="rect">
            <a:avLst/>
          </a:prstGeom>
        </p:spPr>
      </p:pic>
    </p:spTree>
    <p:extLst>
      <p:ext uri="{BB962C8B-B14F-4D97-AF65-F5344CB8AC3E}">
        <p14:creationId xmlns:p14="http://schemas.microsoft.com/office/powerpoint/2010/main" val="17871505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2627"/>
            <a:ext cx="9144000" cy="6852745"/>
          </a:xfrm>
          <a:prstGeom prst="rect">
            <a:avLst/>
          </a:prstGeom>
        </p:spPr>
      </p:pic>
    </p:spTree>
    <p:extLst>
      <p:ext uri="{BB962C8B-B14F-4D97-AF65-F5344CB8AC3E}">
        <p14:creationId xmlns:p14="http://schemas.microsoft.com/office/powerpoint/2010/main" val="197462967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a:stretch>
            <a:fillRect/>
          </a:stretch>
        </p:blipFill>
        <p:spPr>
          <a:xfrm>
            <a:off x="3534641" y="0"/>
            <a:ext cx="5201376" cy="5496692"/>
          </a:xfrm>
          <a:prstGeom prst="rect">
            <a:avLst/>
          </a:prstGeom>
        </p:spPr>
      </p:pic>
      <p:pic>
        <p:nvPicPr>
          <p:cNvPr id="3" name="Resim 2"/>
          <p:cNvPicPr>
            <a:picLocks noChangeAspect="1"/>
          </p:cNvPicPr>
          <p:nvPr/>
        </p:nvPicPr>
        <p:blipFill>
          <a:blip r:embed="rId3"/>
          <a:stretch>
            <a:fillRect/>
          </a:stretch>
        </p:blipFill>
        <p:spPr>
          <a:xfrm>
            <a:off x="3672773" y="5496692"/>
            <a:ext cx="4925112" cy="276264"/>
          </a:xfrm>
          <a:prstGeom prst="rect">
            <a:avLst/>
          </a:prstGeom>
        </p:spPr>
      </p:pic>
    </p:spTree>
    <p:extLst>
      <p:ext uri="{BB962C8B-B14F-4D97-AF65-F5344CB8AC3E}">
        <p14:creationId xmlns:p14="http://schemas.microsoft.com/office/powerpoint/2010/main" val="39888646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500185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Resim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63655" y="-375441"/>
            <a:ext cx="3944471" cy="4597768"/>
          </a:xfrm>
          <a:prstGeom prst="rect">
            <a:avLst/>
          </a:prstGeom>
        </p:spPr>
      </p:pic>
      <p:pic>
        <p:nvPicPr>
          <p:cNvPr id="3" name="Resim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28155" y="3612776"/>
            <a:ext cx="4463845" cy="3245224"/>
          </a:xfrm>
          <a:prstGeom prst="rect">
            <a:avLst/>
          </a:prstGeom>
        </p:spPr>
      </p:pic>
      <p:pic>
        <p:nvPicPr>
          <p:cNvPr id="4" name="Resim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4788310" cy="3805084"/>
          </a:xfrm>
          <a:prstGeom prst="rect">
            <a:avLst/>
          </a:prstGeom>
        </p:spPr>
      </p:pic>
      <p:pic>
        <p:nvPicPr>
          <p:cNvPr id="5" name="Resim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3406521" y="1448863"/>
            <a:ext cx="5889812" cy="2992087"/>
          </a:xfrm>
          <a:prstGeom prst="rect">
            <a:avLst/>
          </a:prstGeom>
        </p:spPr>
      </p:pic>
      <p:pic>
        <p:nvPicPr>
          <p:cNvPr id="6" name="Resim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577" y="3881718"/>
            <a:ext cx="4960278" cy="2976282"/>
          </a:xfrm>
          <a:prstGeom prst="rect">
            <a:avLst/>
          </a:prstGeom>
        </p:spPr>
      </p:pic>
      <p:pic>
        <p:nvPicPr>
          <p:cNvPr id="8" name="Resim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5103999" y="4798881"/>
            <a:ext cx="2635673" cy="1482566"/>
          </a:xfrm>
          <a:prstGeom prst="rect">
            <a:avLst/>
          </a:prstGeom>
        </p:spPr>
      </p:pic>
    </p:spTree>
    <p:extLst>
      <p:ext uri="{BB962C8B-B14F-4D97-AF65-F5344CB8AC3E}">
        <p14:creationId xmlns:p14="http://schemas.microsoft.com/office/powerpoint/2010/main" val="32472052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853953" cy="4390465"/>
          </a:xfrm>
          <a:prstGeom prst="rect">
            <a:avLst/>
          </a:prstGeom>
        </p:spPr>
      </p:pic>
      <p:pic>
        <p:nvPicPr>
          <p:cNvPr id="4" name="Resim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35860" y="3803913"/>
            <a:ext cx="6624918" cy="3054087"/>
          </a:xfrm>
          <a:prstGeom prst="rect">
            <a:avLst/>
          </a:prstGeom>
        </p:spPr>
      </p:pic>
      <p:pic>
        <p:nvPicPr>
          <p:cNvPr id="5" name="Resim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25671" y="146236"/>
            <a:ext cx="6916938" cy="3511441"/>
          </a:xfrm>
          <a:prstGeom prst="rect">
            <a:avLst/>
          </a:prstGeom>
        </p:spPr>
      </p:pic>
      <p:pic>
        <p:nvPicPr>
          <p:cNvPr id="6" name="Resim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24918" y="3803912"/>
            <a:ext cx="6047363" cy="3054087"/>
          </a:xfrm>
          <a:prstGeom prst="rect">
            <a:avLst/>
          </a:prstGeom>
        </p:spPr>
      </p:pic>
    </p:spTree>
    <p:extLst>
      <p:ext uri="{BB962C8B-B14F-4D97-AF65-F5344CB8AC3E}">
        <p14:creationId xmlns:p14="http://schemas.microsoft.com/office/powerpoint/2010/main" val="29567041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Resim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62164" y="3402106"/>
            <a:ext cx="5172636" cy="3455894"/>
          </a:xfrm>
          <a:prstGeom prst="rect">
            <a:avLst/>
          </a:prstGeom>
        </p:spPr>
      </p:pic>
      <p:pic>
        <p:nvPicPr>
          <p:cNvPr id="4" name="Resim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88424" y="-233082"/>
            <a:ext cx="6096000" cy="4482353"/>
          </a:xfrm>
          <a:prstGeom prst="rect">
            <a:avLst/>
          </a:prstGeom>
        </p:spPr>
      </p:pic>
      <p:pic>
        <p:nvPicPr>
          <p:cNvPr id="5" name="Resim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33082"/>
            <a:ext cx="5988424" cy="4491318"/>
          </a:xfrm>
          <a:prstGeom prst="rect">
            <a:avLst/>
          </a:prstGeom>
        </p:spPr>
      </p:pic>
      <p:pic>
        <p:nvPicPr>
          <p:cNvPr id="6" name="Resim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3935506"/>
            <a:ext cx="6342433" cy="2922494"/>
          </a:xfrm>
          <a:prstGeom prst="rect">
            <a:avLst/>
          </a:prstGeom>
        </p:spPr>
      </p:pic>
    </p:spTree>
    <p:extLst>
      <p:ext uri="{BB962C8B-B14F-4D97-AF65-F5344CB8AC3E}">
        <p14:creationId xmlns:p14="http://schemas.microsoft.com/office/powerpoint/2010/main" val="20514684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Resim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62164" y="3402106"/>
            <a:ext cx="5172636" cy="3455894"/>
          </a:xfrm>
          <a:prstGeom prst="rect">
            <a:avLst/>
          </a:prstGeom>
        </p:spPr>
      </p:pic>
      <p:pic>
        <p:nvPicPr>
          <p:cNvPr id="4" name="Resim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88424" y="-233082"/>
            <a:ext cx="6096000" cy="4482353"/>
          </a:xfrm>
          <a:prstGeom prst="rect">
            <a:avLst/>
          </a:prstGeom>
        </p:spPr>
      </p:pic>
      <p:pic>
        <p:nvPicPr>
          <p:cNvPr id="5" name="Resim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33082"/>
            <a:ext cx="5988424" cy="4491318"/>
          </a:xfrm>
          <a:prstGeom prst="rect">
            <a:avLst/>
          </a:prstGeom>
        </p:spPr>
      </p:pic>
      <p:pic>
        <p:nvPicPr>
          <p:cNvPr id="6" name="Resim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3935506"/>
            <a:ext cx="6342433" cy="2922494"/>
          </a:xfrm>
          <a:prstGeom prst="rect">
            <a:avLst/>
          </a:prstGeom>
        </p:spPr>
      </p:pic>
    </p:spTree>
    <p:extLst>
      <p:ext uri="{BB962C8B-B14F-4D97-AF65-F5344CB8AC3E}">
        <p14:creationId xmlns:p14="http://schemas.microsoft.com/office/powerpoint/2010/main" val="5154287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4" name="Dikdörtgen 3"/>
          <p:cNvSpPr/>
          <p:nvPr/>
        </p:nvSpPr>
        <p:spPr>
          <a:xfrm>
            <a:off x="1239038" y="2282709"/>
            <a:ext cx="9487018" cy="2462213"/>
          </a:xfrm>
          <a:prstGeom prst="rect">
            <a:avLst/>
          </a:prstGeom>
        </p:spPr>
        <p:txBody>
          <a:bodyPr wrap="square">
            <a:spAutoFit/>
          </a:bodyPr>
          <a:lstStyle/>
          <a:p>
            <a:pPr algn="just"/>
            <a:r>
              <a:rPr lang="tr-TR" sz="2200" dirty="0">
                <a:solidFill>
                  <a:schemeClr val="tx1">
                    <a:lumMod val="75000"/>
                    <a:lumOff val="25000"/>
                  </a:schemeClr>
                </a:solidFill>
              </a:rPr>
              <a:t>Ülkemizde meslek liselerinden mezun olan öğrencilerin kendi alanlarında istihdam edilme oranları </a:t>
            </a:r>
            <a:r>
              <a:rPr lang="tr-TR" sz="2200" dirty="0" smtClean="0">
                <a:solidFill>
                  <a:schemeClr val="tx1">
                    <a:lumMod val="75000"/>
                    <a:lumOff val="25000"/>
                  </a:schemeClr>
                </a:solidFill>
              </a:rPr>
              <a:t>düşük olması </a:t>
            </a:r>
            <a:r>
              <a:rPr lang="tr-TR" sz="2200" dirty="0">
                <a:solidFill>
                  <a:schemeClr val="tx1">
                    <a:lumMod val="75000"/>
                    <a:lumOff val="25000"/>
                  </a:schemeClr>
                </a:solidFill>
              </a:rPr>
              <a:t>Almanya </a:t>
            </a:r>
            <a:r>
              <a:rPr lang="tr-TR" sz="2200" dirty="0" smtClean="0">
                <a:solidFill>
                  <a:schemeClr val="tx1">
                    <a:lumMod val="75000"/>
                    <a:lumOff val="25000"/>
                  </a:schemeClr>
                </a:solidFill>
              </a:rPr>
              <a:t>da ise </a:t>
            </a:r>
            <a:r>
              <a:rPr lang="tr-TR" sz="2200" dirty="0">
                <a:solidFill>
                  <a:schemeClr val="tx1">
                    <a:lumMod val="75000"/>
                    <a:lumOff val="25000"/>
                  </a:schemeClr>
                </a:solidFill>
              </a:rPr>
              <a:t>bu </a:t>
            </a:r>
            <a:r>
              <a:rPr lang="tr-TR" sz="2200" dirty="0" smtClean="0">
                <a:solidFill>
                  <a:schemeClr val="tx1">
                    <a:lumMod val="75000"/>
                    <a:lumOff val="25000"/>
                  </a:schemeClr>
                </a:solidFill>
              </a:rPr>
              <a:t>oranın yüksek olması projemizin temelini oluşturmaktadır.</a:t>
            </a:r>
          </a:p>
          <a:p>
            <a:pPr algn="just"/>
            <a:endParaRPr lang="tr-TR" sz="2200" dirty="0">
              <a:solidFill>
                <a:schemeClr val="tx1">
                  <a:lumMod val="75000"/>
                  <a:lumOff val="25000"/>
                </a:schemeClr>
              </a:solidFill>
            </a:endParaRPr>
          </a:p>
          <a:p>
            <a:pPr algn="just"/>
            <a:r>
              <a:rPr lang="tr-TR" sz="2200" dirty="0" smtClean="0">
                <a:solidFill>
                  <a:schemeClr val="tx1">
                    <a:lumMod val="75000"/>
                    <a:lumOff val="25000"/>
                  </a:schemeClr>
                </a:solidFill>
              </a:rPr>
              <a:t>Bunun nedenlerini </a:t>
            </a:r>
            <a:r>
              <a:rPr lang="tr-TR" sz="2200" dirty="0">
                <a:solidFill>
                  <a:schemeClr val="tx1">
                    <a:lumMod val="75000"/>
                    <a:lumOff val="25000"/>
                  </a:schemeClr>
                </a:solidFill>
              </a:rPr>
              <a:t>yerinde araştırmak ve gelecekte "alanında istihdamın artırılması" na yönelik yapılacak olan çalışmalara </a:t>
            </a:r>
            <a:r>
              <a:rPr lang="tr-TR" sz="2200" dirty="0" smtClean="0">
                <a:solidFill>
                  <a:schemeClr val="tx1">
                    <a:lumMod val="75000"/>
                    <a:lumOff val="25000"/>
                  </a:schemeClr>
                </a:solidFill>
              </a:rPr>
              <a:t>katkı sunmak amacıyla Almanya da mesleki eğitim veren kurumlar yerinde incelenerek gözlemler yapılmıştır.</a:t>
            </a:r>
            <a:endParaRPr lang="tr-TR" sz="2200" dirty="0">
              <a:solidFill>
                <a:schemeClr val="tx1">
                  <a:lumMod val="75000"/>
                  <a:lumOff val="25000"/>
                </a:schemeClr>
              </a:solidFill>
            </a:endParaRPr>
          </a:p>
        </p:txBody>
      </p:sp>
      <p:sp>
        <p:nvSpPr>
          <p:cNvPr id="5" name="Dikdörtgen 4"/>
          <p:cNvSpPr/>
          <p:nvPr/>
        </p:nvSpPr>
        <p:spPr>
          <a:xfrm>
            <a:off x="4262895" y="1141218"/>
            <a:ext cx="3143617" cy="584775"/>
          </a:xfrm>
          <a:prstGeom prst="rect">
            <a:avLst/>
          </a:prstGeom>
        </p:spPr>
        <p:txBody>
          <a:bodyPr wrap="none">
            <a:spAutoFit/>
          </a:bodyPr>
          <a:lstStyle/>
          <a:p>
            <a:r>
              <a:rPr lang="tr-TR" sz="3200" b="1" dirty="0" smtClean="0">
                <a:solidFill>
                  <a:schemeClr val="tx1">
                    <a:lumMod val="75000"/>
                    <a:lumOff val="25000"/>
                  </a:schemeClr>
                </a:solidFill>
              </a:rPr>
              <a:t>Projemizin </a:t>
            </a:r>
            <a:r>
              <a:rPr lang="tr-TR" sz="3200" b="1" dirty="0" smtClean="0">
                <a:solidFill>
                  <a:schemeClr val="tx1">
                    <a:lumMod val="75000"/>
                    <a:lumOff val="25000"/>
                  </a:schemeClr>
                </a:solidFill>
              </a:rPr>
              <a:t>Amacı</a:t>
            </a:r>
            <a:endParaRPr lang="tr-TR" sz="3200" b="1" dirty="0" smtClean="0">
              <a:solidFill>
                <a:schemeClr val="tx1">
                  <a:lumMod val="75000"/>
                  <a:lumOff val="25000"/>
                </a:schemeClr>
              </a:solidFill>
            </a:endParaRPr>
          </a:p>
        </p:txBody>
      </p:sp>
    </p:spTree>
    <p:extLst>
      <p:ext uri="{BB962C8B-B14F-4D97-AF65-F5344CB8AC3E}">
        <p14:creationId xmlns:p14="http://schemas.microsoft.com/office/powerpoint/2010/main" val="72233274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4" name="Dikdörtgen 3"/>
          <p:cNvSpPr/>
          <p:nvPr/>
        </p:nvSpPr>
        <p:spPr>
          <a:xfrm>
            <a:off x="759205" y="951850"/>
            <a:ext cx="10349398" cy="5509200"/>
          </a:xfrm>
          <a:prstGeom prst="rect">
            <a:avLst/>
          </a:prstGeom>
        </p:spPr>
        <p:txBody>
          <a:bodyPr wrap="square">
            <a:spAutoFit/>
          </a:bodyPr>
          <a:lstStyle/>
          <a:p>
            <a:pPr algn="just"/>
            <a:r>
              <a:rPr lang="tr-TR" sz="2200" dirty="0">
                <a:solidFill>
                  <a:schemeClr val="tx1">
                    <a:lumMod val="75000"/>
                    <a:lumOff val="25000"/>
                  </a:schemeClr>
                </a:solidFill>
              </a:rPr>
              <a:t>AB eğitim sistemini tanıyan, mesleki yeterlilikleri artmış, yeni öğrenme yöntemlerine hakim, kurum kapasitesini geliştirebilecek, öğrencilerimizi uluslararası düzeyde rekabet edebilecek seviyede yetiştiren personel kazanımı sağlandı. Ayrıca projede bulunan öğretmenlerin katıldığı yurt dışı hareketlilik ve proje kapsamında yazım ve uygulama aşamalarında</a:t>
            </a:r>
            <a:r>
              <a:rPr lang="tr-TR" sz="2200" dirty="0" smtClean="0">
                <a:solidFill>
                  <a:schemeClr val="tx1">
                    <a:lumMod val="75000"/>
                    <a:lumOff val="25000"/>
                  </a:schemeClr>
                </a:solidFill>
              </a:rPr>
              <a:t>;</a:t>
            </a:r>
          </a:p>
          <a:p>
            <a:pPr algn="just"/>
            <a:endParaRPr lang="tr-TR" sz="2200" dirty="0">
              <a:solidFill>
                <a:schemeClr val="tx1">
                  <a:lumMod val="75000"/>
                  <a:lumOff val="25000"/>
                </a:schemeClr>
              </a:solidFill>
            </a:endParaRPr>
          </a:p>
          <a:p>
            <a:pPr algn="just"/>
            <a:r>
              <a:rPr lang="tr-TR" sz="2200" dirty="0">
                <a:solidFill>
                  <a:schemeClr val="tx1">
                    <a:lumMod val="75000"/>
                    <a:lumOff val="25000"/>
                  </a:schemeClr>
                </a:solidFill>
              </a:rPr>
              <a:t>*Birlikte iş yapabilme becerilerinin gelişmesi,</a:t>
            </a:r>
          </a:p>
          <a:p>
            <a:pPr algn="just"/>
            <a:r>
              <a:rPr lang="tr-TR" sz="2200" dirty="0">
                <a:solidFill>
                  <a:schemeClr val="tx1">
                    <a:lumMod val="75000"/>
                    <a:lumOff val="25000"/>
                  </a:schemeClr>
                </a:solidFill>
              </a:rPr>
              <a:t>*Problem çözme becerilerinin </a:t>
            </a:r>
            <a:r>
              <a:rPr lang="tr-TR" sz="2200" dirty="0" smtClean="0">
                <a:solidFill>
                  <a:schemeClr val="tx1">
                    <a:lumMod val="75000"/>
                    <a:lumOff val="25000"/>
                  </a:schemeClr>
                </a:solidFill>
              </a:rPr>
              <a:t>gelişmesi,</a:t>
            </a:r>
            <a:endParaRPr lang="tr-TR" sz="2200" dirty="0">
              <a:solidFill>
                <a:schemeClr val="tx1">
                  <a:lumMod val="75000"/>
                  <a:lumOff val="25000"/>
                </a:schemeClr>
              </a:solidFill>
            </a:endParaRPr>
          </a:p>
          <a:p>
            <a:pPr algn="just"/>
            <a:r>
              <a:rPr lang="tr-TR" sz="2200" dirty="0">
                <a:solidFill>
                  <a:schemeClr val="tx1">
                    <a:lumMod val="75000"/>
                    <a:lumOff val="25000"/>
                  </a:schemeClr>
                </a:solidFill>
              </a:rPr>
              <a:t>*Dil becerilerini geliştirmesi,</a:t>
            </a:r>
          </a:p>
          <a:p>
            <a:pPr algn="just"/>
            <a:r>
              <a:rPr lang="tr-TR" sz="2200" dirty="0">
                <a:solidFill>
                  <a:schemeClr val="tx1">
                    <a:lumMod val="75000"/>
                    <a:lumOff val="25000"/>
                  </a:schemeClr>
                </a:solidFill>
              </a:rPr>
              <a:t>*Farklı kültür ve eğitim sistemleri hakkında bilgi sahibi olunması,</a:t>
            </a:r>
          </a:p>
          <a:p>
            <a:pPr algn="just"/>
            <a:r>
              <a:rPr lang="tr-TR" sz="2200" dirty="0">
                <a:solidFill>
                  <a:schemeClr val="tx1">
                    <a:lumMod val="75000"/>
                    <a:lumOff val="25000"/>
                  </a:schemeClr>
                </a:solidFill>
              </a:rPr>
              <a:t>*Aynı meslek alanlarında görev yapan farklı ülke öğretmenleriyle tanışarak yaptıkları gözlem ve farklılık analizlerinin gelişimlerine katkı sağlandı.</a:t>
            </a:r>
          </a:p>
          <a:p>
            <a:pPr algn="just"/>
            <a:endParaRPr lang="tr-TR" sz="2200" dirty="0">
              <a:solidFill>
                <a:schemeClr val="tx1">
                  <a:lumMod val="75000"/>
                  <a:lumOff val="25000"/>
                </a:schemeClr>
              </a:solidFill>
            </a:endParaRPr>
          </a:p>
          <a:p>
            <a:pPr algn="just"/>
            <a:r>
              <a:rPr lang="tr-TR" sz="2200" dirty="0">
                <a:solidFill>
                  <a:schemeClr val="tx1">
                    <a:lumMod val="75000"/>
                    <a:lumOff val="25000"/>
                  </a:schemeClr>
                </a:solidFill>
              </a:rPr>
              <a:t>Avrupa 2020 Stratejisinde de yer alan ,“Avrupa’daki meslek eğitiminin kalitesinin ve bu bağlamda, gençlerin istihdam olanaklarının artırılması “hedefi, uzun vadeli bir hedef olduğu için projemizde kısa vadede gözlenememiştir.</a:t>
            </a:r>
            <a:endParaRPr lang="tr-TR" sz="2200" dirty="0">
              <a:solidFill>
                <a:schemeClr val="tx1">
                  <a:lumMod val="75000"/>
                  <a:lumOff val="25000"/>
                </a:schemeClr>
              </a:solidFill>
            </a:endParaRPr>
          </a:p>
        </p:txBody>
      </p:sp>
      <p:sp>
        <p:nvSpPr>
          <p:cNvPr id="5" name="Dikdörtgen 4"/>
          <p:cNvSpPr/>
          <p:nvPr/>
        </p:nvSpPr>
        <p:spPr>
          <a:xfrm>
            <a:off x="3961271" y="244925"/>
            <a:ext cx="3716658" cy="584775"/>
          </a:xfrm>
          <a:prstGeom prst="rect">
            <a:avLst/>
          </a:prstGeom>
        </p:spPr>
        <p:txBody>
          <a:bodyPr wrap="none">
            <a:spAutoFit/>
          </a:bodyPr>
          <a:lstStyle/>
          <a:p>
            <a:pPr algn="just"/>
            <a:r>
              <a:rPr lang="tr-TR" sz="3200" b="1" dirty="0" smtClean="0">
                <a:solidFill>
                  <a:schemeClr val="tx1">
                    <a:lumMod val="75000"/>
                    <a:lumOff val="25000"/>
                  </a:schemeClr>
                </a:solidFill>
              </a:rPr>
              <a:t>Hareketlilik Sonunda</a:t>
            </a:r>
            <a:endParaRPr lang="tr-TR" sz="3200" b="1" dirty="0">
              <a:solidFill>
                <a:schemeClr val="tx1">
                  <a:lumMod val="75000"/>
                  <a:lumOff val="25000"/>
                </a:schemeClr>
              </a:solidFill>
            </a:endParaRPr>
          </a:p>
        </p:txBody>
      </p:sp>
    </p:spTree>
    <p:extLst>
      <p:ext uri="{BB962C8B-B14F-4D97-AF65-F5344CB8AC3E}">
        <p14:creationId xmlns:p14="http://schemas.microsoft.com/office/powerpoint/2010/main" val="214721608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925373" y="2587090"/>
            <a:ext cx="10359374" cy="923330"/>
          </a:xfrm>
          <a:prstGeom prst="rect">
            <a:avLst/>
          </a:prstGeom>
          <a:noFill/>
        </p:spPr>
        <p:txBody>
          <a:bodyPr wrap="none" lIns="91440" tIns="45720" rIns="91440" bIns="45720">
            <a:spAutoFit/>
          </a:bodyPr>
          <a:lstStyle/>
          <a:p>
            <a:pPr algn="ctr"/>
            <a:r>
              <a:rPr lang="tr-TR" sz="5400" b="1" dirty="0"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YAYGINLAŞTIRMA FAALİYETLERİMİZ</a:t>
            </a:r>
            <a:endParaRPr lang="tr-TR" sz="54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sp>
        <p:nvSpPr>
          <p:cNvPr id="3" name="Aşağı Ok 2"/>
          <p:cNvSpPr/>
          <p:nvPr/>
        </p:nvSpPr>
        <p:spPr>
          <a:xfrm>
            <a:off x="5794218" y="4626321"/>
            <a:ext cx="823865" cy="814812"/>
          </a:xfrm>
          <a:prstGeom prst="downArrow">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tr-TR"/>
          </a:p>
        </p:txBody>
      </p:sp>
    </p:spTree>
    <p:extLst>
      <p:ext uri="{BB962C8B-B14F-4D97-AF65-F5344CB8AC3E}">
        <p14:creationId xmlns:p14="http://schemas.microsoft.com/office/powerpoint/2010/main" val="6878961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2700" y="841756"/>
            <a:ext cx="3385683" cy="5744531"/>
          </a:xfrm>
          <a:prstGeom prst="rect">
            <a:avLst/>
          </a:prstGeom>
        </p:spPr>
      </p:pic>
      <p:pic>
        <p:nvPicPr>
          <p:cNvPr id="3" name="Resim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89893" y="973139"/>
            <a:ext cx="3648799" cy="5481764"/>
          </a:xfrm>
          <a:prstGeom prst="rect">
            <a:avLst/>
          </a:prstGeom>
        </p:spPr>
      </p:pic>
      <p:sp>
        <p:nvSpPr>
          <p:cNvPr id="4" name="Dikdörtgen 3"/>
          <p:cNvSpPr/>
          <p:nvPr/>
        </p:nvSpPr>
        <p:spPr>
          <a:xfrm>
            <a:off x="1576064" y="217283"/>
            <a:ext cx="8572668" cy="523220"/>
          </a:xfrm>
          <a:prstGeom prst="rect">
            <a:avLst/>
          </a:prstGeom>
          <a:noFill/>
        </p:spPr>
        <p:txBody>
          <a:bodyPr wrap="none" lIns="91440" tIns="45720" rIns="91440" bIns="45720">
            <a:spAutoFit/>
          </a:bodyPr>
          <a:lstStyle/>
          <a:p>
            <a:pPr algn="ctr"/>
            <a:r>
              <a:rPr lang="tr-TR" sz="2800" b="1" cap="none" spc="0" dirty="0"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Sosyal </a:t>
            </a:r>
            <a:r>
              <a:rPr lang="tr-TR" sz="2800" b="1" dirty="0"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M</a:t>
            </a:r>
            <a:r>
              <a:rPr lang="tr-TR" sz="2800" b="1" cap="none" spc="0" dirty="0"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edya Paylaşımları &amp; Bilgilendirme Broşürlerimiz</a:t>
            </a:r>
            <a:endParaRPr lang="tr-TR" sz="28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grpSp>
        <p:nvGrpSpPr>
          <p:cNvPr id="7" name="Grup 6"/>
          <p:cNvGrpSpPr/>
          <p:nvPr/>
        </p:nvGrpSpPr>
        <p:grpSpPr>
          <a:xfrm>
            <a:off x="8380202" y="841756"/>
            <a:ext cx="3117699" cy="5684007"/>
            <a:chOff x="8380202" y="841756"/>
            <a:chExt cx="3117699" cy="5684007"/>
          </a:xfrm>
        </p:grpSpPr>
        <p:pic>
          <p:nvPicPr>
            <p:cNvPr id="5" name="Resim 4"/>
            <p:cNvPicPr>
              <a:picLocks noChangeAspect="1"/>
            </p:cNvPicPr>
            <p:nvPr/>
          </p:nvPicPr>
          <p:blipFill rotWithShape="1">
            <a:blip r:embed="rId4">
              <a:extLst>
                <a:ext uri="{28A0092B-C50C-407E-A947-70E740481C1C}">
                  <a14:useLocalDpi xmlns:a14="http://schemas.microsoft.com/office/drawing/2010/main" val="0"/>
                </a:ext>
              </a:extLst>
            </a:blip>
            <a:srcRect t="4224" b="11683"/>
            <a:stretch/>
          </p:blipFill>
          <p:spPr>
            <a:xfrm>
              <a:off x="8380202" y="841756"/>
              <a:ext cx="3117699" cy="5684007"/>
            </a:xfrm>
            <a:prstGeom prst="rect">
              <a:avLst/>
            </a:prstGeom>
          </p:spPr>
        </p:pic>
        <p:sp>
          <p:nvSpPr>
            <p:cNvPr id="6" name="Metin kutusu 5"/>
            <p:cNvSpPr txBox="1"/>
            <p:nvPr/>
          </p:nvSpPr>
          <p:spPr>
            <a:xfrm>
              <a:off x="9516775" y="5302250"/>
              <a:ext cx="857251" cy="153888"/>
            </a:xfrm>
            <a:prstGeom prst="rect">
              <a:avLst/>
            </a:prstGeom>
            <a:solidFill>
              <a:schemeClr val="bg1"/>
            </a:solidFill>
          </p:spPr>
          <p:txBody>
            <a:bodyPr wrap="square" lIns="0" tIns="0" rIns="0" bIns="0" rtlCol="0">
              <a:spAutoFit/>
            </a:bodyPr>
            <a:lstStyle/>
            <a:p>
              <a:r>
                <a:rPr lang="tr-TR" sz="1000" dirty="0" smtClean="0"/>
                <a:t>27 Eylül-10Ekim</a:t>
              </a:r>
              <a:endParaRPr lang="tr-TR" sz="1000" dirty="0"/>
            </a:p>
          </p:txBody>
        </p:sp>
      </p:grpSp>
    </p:spTree>
    <p:extLst>
      <p:ext uri="{BB962C8B-B14F-4D97-AF65-F5344CB8AC3E}">
        <p14:creationId xmlns:p14="http://schemas.microsoft.com/office/powerpoint/2010/main" val="40336233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1146" y="79503"/>
            <a:ext cx="4336610" cy="3263299"/>
          </a:xfrm>
          <a:prstGeom prst="rect">
            <a:avLst/>
          </a:prstGeom>
        </p:spPr>
      </p:pic>
      <p:pic>
        <p:nvPicPr>
          <p:cNvPr id="4" name="Resim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1146" y="3462950"/>
            <a:ext cx="4336610" cy="3105337"/>
          </a:xfrm>
          <a:prstGeom prst="rect">
            <a:avLst/>
          </a:prstGeom>
        </p:spPr>
      </p:pic>
      <p:pic>
        <p:nvPicPr>
          <p:cNvPr id="5" name="Resim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29564" y="135801"/>
            <a:ext cx="4397141" cy="3207001"/>
          </a:xfrm>
          <a:prstGeom prst="rect">
            <a:avLst/>
          </a:prstGeom>
        </p:spPr>
      </p:pic>
      <p:pic>
        <p:nvPicPr>
          <p:cNvPr id="6" name="Resim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29563" y="3462950"/>
            <a:ext cx="4397141" cy="3105337"/>
          </a:xfrm>
          <a:prstGeom prst="rect">
            <a:avLst/>
          </a:prstGeom>
        </p:spPr>
      </p:pic>
    </p:spTree>
    <p:extLst>
      <p:ext uri="{BB962C8B-B14F-4D97-AF65-F5344CB8AC3E}">
        <p14:creationId xmlns:p14="http://schemas.microsoft.com/office/powerpoint/2010/main" val="23991786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2811" y="416459"/>
            <a:ext cx="4121841" cy="5477529"/>
          </a:xfrm>
          <a:prstGeom prst="rect">
            <a:avLst/>
          </a:prstGeom>
        </p:spPr>
      </p:pic>
      <p:pic>
        <p:nvPicPr>
          <p:cNvPr id="3" name="Resim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22028" y="199175"/>
            <a:ext cx="4528961" cy="3399551"/>
          </a:xfrm>
          <a:prstGeom prst="rect">
            <a:avLst/>
          </a:prstGeom>
        </p:spPr>
      </p:pic>
      <p:pic>
        <p:nvPicPr>
          <p:cNvPr id="4" name="Resim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99398" y="3688260"/>
            <a:ext cx="3799323" cy="2851867"/>
          </a:xfrm>
          <a:prstGeom prst="rect">
            <a:avLst/>
          </a:prstGeom>
        </p:spPr>
      </p:pic>
      <p:pic>
        <p:nvPicPr>
          <p:cNvPr id="5" name="Resim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16785" y="3521799"/>
            <a:ext cx="3880054" cy="2919741"/>
          </a:xfrm>
          <a:prstGeom prst="rect">
            <a:avLst/>
          </a:prstGeom>
        </p:spPr>
      </p:pic>
    </p:spTree>
    <p:extLst>
      <p:ext uri="{BB962C8B-B14F-4D97-AF65-F5344CB8AC3E}">
        <p14:creationId xmlns:p14="http://schemas.microsoft.com/office/powerpoint/2010/main" val="324102118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rotWithShape="1">
          <a:blip r:embed="rId2" cstate="print">
            <a:extLst>
              <a:ext uri="{28A0092B-C50C-407E-A947-70E740481C1C}">
                <a14:useLocalDpi xmlns:a14="http://schemas.microsoft.com/office/drawing/2010/main" val="0"/>
              </a:ext>
            </a:extLst>
          </a:blip>
          <a:srcRect b="20275"/>
          <a:stretch/>
        </p:blipFill>
        <p:spPr>
          <a:xfrm>
            <a:off x="455444" y="425512"/>
            <a:ext cx="6560668" cy="3938258"/>
          </a:xfrm>
          <a:prstGeom prst="rect">
            <a:avLst/>
          </a:prstGeom>
        </p:spPr>
      </p:pic>
      <p:pic>
        <p:nvPicPr>
          <p:cNvPr id="3" name="Resim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51361" y="3875421"/>
            <a:ext cx="3588588" cy="2701996"/>
          </a:xfrm>
          <a:prstGeom prst="rect">
            <a:avLst/>
          </a:prstGeom>
        </p:spPr>
      </p:pic>
      <p:pic>
        <p:nvPicPr>
          <p:cNvPr id="4" name="Resim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51913" y="362886"/>
            <a:ext cx="4786265" cy="3589699"/>
          </a:xfrm>
          <a:prstGeom prst="rect">
            <a:avLst/>
          </a:prstGeom>
        </p:spPr>
      </p:pic>
      <p:pic>
        <p:nvPicPr>
          <p:cNvPr id="5" name="Resim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46979" y="3889958"/>
            <a:ext cx="3763224" cy="2822418"/>
          </a:xfrm>
          <a:prstGeom prst="rect">
            <a:avLst/>
          </a:prstGeom>
        </p:spPr>
      </p:pic>
    </p:spTree>
    <p:extLst>
      <p:ext uri="{BB962C8B-B14F-4D97-AF65-F5344CB8AC3E}">
        <p14:creationId xmlns:p14="http://schemas.microsoft.com/office/powerpoint/2010/main" val="32507947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9477" y="470213"/>
            <a:ext cx="3772278" cy="2829208"/>
          </a:xfrm>
          <a:prstGeom prst="rect">
            <a:avLst/>
          </a:prstGeom>
        </p:spPr>
      </p:pic>
      <p:pic>
        <p:nvPicPr>
          <p:cNvPr id="3" name="Resim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1289" y="3440317"/>
            <a:ext cx="4061986" cy="3046490"/>
          </a:xfrm>
          <a:prstGeom prst="rect">
            <a:avLst/>
          </a:prstGeom>
        </p:spPr>
      </p:pic>
      <p:pic>
        <p:nvPicPr>
          <p:cNvPr id="6" name="Resi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77472" y="1095469"/>
            <a:ext cx="3299988" cy="2474991"/>
          </a:xfrm>
          <a:prstGeom prst="rect">
            <a:avLst/>
          </a:prstGeom>
        </p:spPr>
      </p:pic>
      <p:pic>
        <p:nvPicPr>
          <p:cNvPr id="5" name="Resim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41748" y="3446540"/>
            <a:ext cx="4053690" cy="3040267"/>
          </a:xfrm>
          <a:prstGeom prst="rect">
            <a:avLst/>
          </a:prstGeom>
        </p:spPr>
      </p:pic>
      <p:pic>
        <p:nvPicPr>
          <p:cNvPr id="4" name="Resim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03275" y="470213"/>
            <a:ext cx="3509726" cy="2632295"/>
          </a:xfrm>
          <a:prstGeom prst="rect">
            <a:avLst/>
          </a:prstGeom>
        </p:spPr>
      </p:pic>
    </p:spTree>
    <p:extLst>
      <p:ext uri="{BB962C8B-B14F-4D97-AF65-F5344CB8AC3E}">
        <p14:creationId xmlns:p14="http://schemas.microsoft.com/office/powerpoint/2010/main" val="295691181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0568" y="470778"/>
            <a:ext cx="3377148" cy="2534972"/>
          </a:xfrm>
          <a:prstGeom prst="rect">
            <a:avLst/>
          </a:prstGeom>
        </p:spPr>
      </p:pic>
      <p:pic>
        <p:nvPicPr>
          <p:cNvPr id="3" name="Resim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4289" y="3621386"/>
            <a:ext cx="3469705" cy="2604447"/>
          </a:xfrm>
          <a:prstGeom prst="rect">
            <a:avLst/>
          </a:prstGeom>
        </p:spPr>
      </p:pic>
      <p:pic>
        <p:nvPicPr>
          <p:cNvPr id="4" name="Resim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89149" y="307816"/>
            <a:ext cx="3286878" cy="4950728"/>
          </a:xfrm>
          <a:prstGeom prst="rect">
            <a:avLst/>
          </a:prstGeom>
        </p:spPr>
      </p:pic>
      <p:pic>
        <p:nvPicPr>
          <p:cNvPr id="6" name="Resim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58892" y="2920529"/>
            <a:ext cx="4737980" cy="3553485"/>
          </a:xfrm>
          <a:prstGeom prst="rect">
            <a:avLst/>
          </a:prstGeom>
        </p:spPr>
      </p:pic>
      <p:pic>
        <p:nvPicPr>
          <p:cNvPr id="7" name="Resim 6"/>
          <p:cNvPicPr>
            <a:picLocks noChangeAspect="1"/>
          </p:cNvPicPr>
          <p:nvPr/>
        </p:nvPicPr>
        <p:blipFill rotWithShape="1">
          <a:blip r:embed="rId3" cstate="print">
            <a:extLst>
              <a:ext uri="{28A0092B-C50C-407E-A947-70E740481C1C}">
                <a14:useLocalDpi xmlns:a14="http://schemas.microsoft.com/office/drawing/2010/main" val="0"/>
              </a:ext>
            </a:extLst>
          </a:blip>
          <a:srcRect r="13363" b="27085"/>
          <a:stretch/>
        </p:blipFill>
        <p:spPr>
          <a:xfrm flipH="1">
            <a:off x="8237895" y="551954"/>
            <a:ext cx="2897109" cy="1830221"/>
          </a:xfrm>
          <a:prstGeom prst="rect">
            <a:avLst/>
          </a:prstGeom>
        </p:spPr>
      </p:pic>
    </p:spTree>
    <p:extLst>
      <p:ext uri="{BB962C8B-B14F-4D97-AF65-F5344CB8AC3E}">
        <p14:creationId xmlns:p14="http://schemas.microsoft.com/office/powerpoint/2010/main" val="282898830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6348" y="208230"/>
            <a:ext cx="3989561" cy="2992171"/>
          </a:xfrm>
          <a:prstGeom prst="rect">
            <a:avLst/>
          </a:prstGeom>
        </p:spPr>
      </p:pic>
      <p:pic>
        <p:nvPicPr>
          <p:cNvPr id="3" name="Resim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7418" y="3449371"/>
            <a:ext cx="4197790" cy="3148343"/>
          </a:xfrm>
          <a:prstGeom prst="rect">
            <a:avLst/>
          </a:prstGeom>
        </p:spPr>
      </p:pic>
      <p:pic>
        <p:nvPicPr>
          <p:cNvPr id="4" name="Resim 3"/>
          <p:cNvPicPr>
            <a:picLocks noChangeAspect="1"/>
          </p:cNvPicPr>
          <p:nvPr/>
        </p:nvPicPr>
        <p:blipFill rotWithShape="1">
          <a:blip r:embed="rId4" cstate="print">
            <a:extLst>
              <a:ext uri="{28A0092B-C50C-407E-A947-70E740481C1C}">
                <a14:useLocalDpi xmlns:a14="http://schemas.microsoft.com/office/drawing/2010/main" val="0"/>
              </a:ext>
            </a:extLst>
          </a:blip>
          <a:srcRect l="20466" r="18673" b="13395"/>
          <a:stretch/>
        </p:blipFill>
        <p:spPr>
          <a:xfrm>
            <a:off x="5115208" y="22635"/>
            <a:ext cx="2965916" cy="3177766"/>
          </a:xfrm>
          <a:prstGeom prst="rect">
            <a:avLst/>
          </a:prstGeom>
        </p:spPr>
      </p:pic>
      <p:pic>
        <p:nvPicPr>
          <p:cNvPr id="5" name="Resim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04854" y="1385181"/>
            <a:ext cx="3210964" cy="2408223"/>
          </a:xfrm>
          <a:prstGeom prst="rect">
            <a:avLst/>
          </a:prstGeom>
        </p:spPr>
      </p:pic>
      <p:pic>
        <p:nvPicPr>
          <p:cNvPr id="6" name="Resim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74972" y="3793404"/>
            <a:ext cx="3577180" cy="2693406"/>
          </a:xfrm>
          <a:prstGeom prst="rect">
            <a:avLst/>
          </a:prstGeom>
        </p:spPr>
      </p:pic>
    </p:spTree>
    <p:extLst>
      <p:ext uri="{BB962C8B-B14F-4D97-AF65-F5344CB8AC3E}">
        <p14:creationId xmlns:p14="http://schemas.microsoft.com/office/powerpoint/2010/main" val="272680344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rotWithShape="1">
          <a:blip r:embed="rId2" cstate="print">
            <a:extLst>
              <a:ext uri="{28A0092B-C50C-407E-A947-70E740481C1C}">
                <a14:useLocalDpi xmlns:a14="http://schemas.microsoft.com/office/drawing/2010/main" val="0"/>
              </a:ext>
            </a:extLst>
          </a:blip>
          <a:srcRect l="3473" r="16263" b="16172"/>
          <a:stretch/>
        </p:blipFill>
        <p:spPr>
          <a:xfrm>
            <a:off x="353085" y="253497"/>
            <a:ext cx="3081658" cy="4291343"/>
          </a:xfrm>
          <a:prstGeom prst="rect">
            <a:avLst/>
          </a:prstGeom>
        </p:spPr>
      </p:pic>
      <p:pic>
        <p:nvPicPr>
          <p:cNvPr id="3" name="Resim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5010" y="4385110"/>
            <a:ext cx="3017033" cy="2264660"/>
          </a:xfrm>
          <a:prstGeom prst="rect">
            <a:avLst/>
          </a:prstGeom>
        </p:spPr>
      </p:pic>
      <p:pic>
        <p:nvPicPr>
          <p:cNvPr id="4" name="Resim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75782" y="980821"/>
            <a:ext cx="3286685" cy="2467068"/>
          </a:xfrm>
          <a:prstGeom prst="rect">
            <a:avLst/>
          </a:prstGeom>
        </p:spPr>
      </p:pic>
      <p:pic>
        <p:nvPicPr>
          <p:cNvPr id="5" name="Resim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23511" y="3930770"/>
            <a:ext cx="3179996" cy="2386984"/>
          </a:xfrm>
          <a:prstGeom prst="rect">
            <a:avLst/>
          </a:prstGeom>
        </p:spPr>
      </p:pic>
      <p:pic>
        <p:nvPicPr>
          <p:cNvPr id="6" name="Resim 5"/>
          <p:cNvPicPr>
            <a:picLocks noChangeAspect="1"/>
          </p:cNvPicPr>
          <p:nvPr/>
        </p:nvPicPr>
        <p:blipFill rotWithShape="1">
          <a:blip r:embed="rId6" cstate="print">
            <a:extLst>
              <a:ext uri="{28A0092B-C50C-407E-A947-70E740481C1C}">
                <a14:useLocalDpi xmlns:a14="http://schemas.microsoft.com/office/drawing/2010/main" val="0"/>
              </a:ext>
            </a:extLst>
          </a:blip>
          <a:srcRect l="15742" r="7919"/>
          <a:stretch/>
        </p:blipFill>
        <p:spPr>
          <a:xfrm>
            <a:off x="7403507" y="497940"/>
            <a:ext cx="4463359" cy="4385110"/>
          </a:xfrm>
          <a:prstGeom prst="rect">
            <a:avLst/>
          </a:prstGeom>
        </p:spPr>
      </p:pic>
    </p:spTree>
    <p:extLst>
      <p:ext uri="{BB962C8B-B14F-4D97-AF65-F5344CB8AC3E}">
        <p14:creationId xmlns:p14="http://schemas.microsoft.com/office/powerpoint/2010/main" val="6991816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8479" y="428933"/>
            <a:ext cx="11041740" cy="6212744"/>
          </a:xfrm>
          <a:prstGeom prst="rect">
            <a:avLst/>
          </a:prstGeom>
        </p:spPr>
      </p:pic>
      <p:cxnSp>
        <p:nvCxnSpPr>
          <p:cNvPr id="6" name="Düz Ok Bağlayıcısı 5"/>
          <p:cNvCxnSpPr/>
          <p:nvPr/>
        </p:nvCxnSpPr>
        <p:spPr>
          <a:xfrm flipH="1">
            <a:off x="2526895" y="2005781"/>
            <a:ext cx="727588" cy="9833"/>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1539968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84768" y="334979"/>
            <a:ext cx="3073839" cy="3829616"/>
          </a:xfrm>
          <a:prstGeom prst="rect">
            <a:avLst/>
          </a:prstGeom>
        </p:spPr>
      </p:pic>
      <p:pic>
        <p:nvPicPr>
          <p:cNvPr id="4" name="Resim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14796" y="560899"/>
            <a:ext cx="5069941" cy="2335342"/>
          </a:xfrm>
          <a:prstGeom prst="rect">
            <a:avLst/>
          </a:prstGeom>
        </p:spPr>
      </p:pic>
      <p:pic>
        <p:nvPicPr>
          <p:cNvPr id="5" name="Resim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5347" y="4316176"/>
            <a:ext cx="4961299" cy="2285298"/>
          </a:xfrm>
          <a:prstGeom prst="rect">
            <a:avLst/>
          </a:prstGeom>
        </p:spPr>
      </p:pic>
      <p:pic>
        <p:nvPicPr>
          <p:cNvPr id="6" name="Resim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13283" y="3229058"/>
            <a:ext cx="4496554" cy="3372416"/>
          </a:xfrm>
          <a:prstGeom prst="rect">
            <a:avLst/>
          </a:prstGeom>
        </p:spPr>
      </p:pic>
    </p:spTree>
    <p:extLst>
      <p:ext uri="{BB962C8B-B14F-4D97-AF65-F5344CB8AC3E}">
        <p14:creationId xmlns:p14="http://schemas.microsoft.com/office/powerpoint/2010/main" val="268010756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rotWithShape="1">
          <a:blip r:embed="rId2" cstate="print">
            <a:extLst>
              <a:ext uri="{28A0092B-C50C-407E-A947-70E740481C1C}">
                <a14:useLocalDpi xmlns:a14="http://schemas.microsoft.com/office/drawing/2010/main" val="0"/>
              </a:ext>
            </a:extLst>
          </a:blip>
          <a:srcRect l="4166" t="8559" r="6059"/>
          <a:stretch/>
        </p:blipFill>
        <p:spPr>
          <a:xfrm>
            <a:off x="199175" y="362139"/>
            <a:ext cx="4427145" cy="3395219"/>
          </a:xfrm>
          <a:prstGeom prst="rect">
            <a:avLst/>
          </a:prstGeom>
        </p:spPr>
      </p:pic>
      <p:pic>
        <p:nvPicPr>
          <p:cNvPr id="3" name="Resim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98337" y="383489"/>
            <a:ext cx="3612333" cy="2709250"/>
          </a:xfrm>
          <a:prstGeom prst="rect">
            <a:avLst/>
          </a:prstGeom>
        </p:spPr>
      </p:pic>
      <p:pic>
        <p:nvPicPr>
          <p:cNvPr id="4" name="Resim 3"/>
          <p:cNvPicPr>
            <a:picLocks noChangeAspect="1"/>
          </p:cNvPicPr>
          <p:nvPr/>
        </p:nvPicPr>
        <p:blipFill>
          <a:blip r:embed="rId4" cstate="print">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754209" y="3902213"/>
            <a:ext cx="3727256" cy="2806404"/>
          </a:xfrm>
          <a:prstGeom prst="rect">
            <a:avLst/>
          </a:prstGeom>
        </p:spPr>
      </p:pic>
      <p:pic>
        <p:nvPicPr>
          <p:cNvPr id="6" name="Resim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10819" y="3162241"/>
            <a:ext cx="4451288" cy="3338466"/>
          </a:xfrm>
          <a:prstGeom prst="rect">
            <a:avLst/>
          </a:prstGeom>
        </p:spPr>
      </p:pic>
      <p:pic>
        <p:nvPicPr>
          <p:cNvPr id="7" name="Resim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485868" y="1897446"/>
            <a:ext cx="3401331" cy="2816720"/>
          </a:xfrm>
          <a:prstGeom prst="rect">
            <a:avLst/>
          </a:prstGeom>
        </p:spPr>
      </p:pic>
    </p:spTree>
    <p:extLst>
      <p:ext uri="{BB962C8B-B14F-4D97-AF65-F5344CB8AC3E}">
        <p14:creationId xmlns:p14="http://schemas.microsoft.com/office/powerpoint/2010/main" val="12782844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4623" y="534155"/>
            <a:ext cx="4031811" cy="3023858"/>
          </a:xfrm>
          <a:prstGeom prst="rect">
            <a:avLst/>
          </a:prstGeom>
        </p:spPr>
      </p:pic>
      <p:pic>
        <p:nvPicPr>
          <p:cNvPr id="4" name="Resim 3"/>
          <p:cNvPicPr>
            <a:picLocks noChangeAspect="1"/>
          </p:cNvPicPr>
          <p:nvPr/>
        </p:nvPicPr>
        <p:blipFill rotWithShape="1">
          <a:blip r:embed="rId3" cstate="print">
            <a:extLst>
              <a:ext uri="{28A0092B-C50C-407E-A947-70E740481C1C}">
                <a14:useLocalDpi xmlns:a14="http://schemas.microsoft.com/office/drawing/2010/main" val="0"/>
              </a:ext>
            </a:extLst>
          </a:blip>
          <a:srcRect l="8449"/>
          <a:stretch/>
        </p:blipFill>
        <p:spPr>
          <a:xfrm>
            <a:off x="274623" y="3744475"/>
            <a:ext cx="5297551" cy="2665378"/>
          </a:xfrm>
          <a:prstGeom prst="rect">
            <a:avLst/>
          </a:prstGeom>
        </p:spPr>
      </p:pic>
      <p:pic>
        <p:nvPicPr>
          <p:cNvPr id="5" name="Resim 4"/>
          <p:cNvPicPr>
            <a:picLocks noChangeAspect="1"/>
          </p:cNvPicPr>
          <p:nvPr/>
        </p:nvPicPr>
        <p:blipFill rotWithShape="1">
          <a:blip r:embed="rId4" cstate="print">
            <a:extLst>
              <a:ext uri="{28A0092B-C50C-407E-A947-70E740481C1C}">
                <a14:useLocalDpi xmlns:a14="http://schemas.microsoft.com/office/drawing/2010/main" val="0"/>
              </a:ext>
            </a:extLst>
          </a:blip>
          <a:srcRect t="12639" r="25594"/>
          <a:stretch/>
        </p:blipFill>
        <p:spPr>
          <a:xfrm>
            <a:off x="3567064" y="626603"/>
            <a:ext cx="4589281" cy="2527048"/>
          </a:xfrm>
          <a:prstGeom prst="rect">
            <a:avLst/>
          </a:prstGeom>
        </p:spPr>
      </p:pic>
      <p:pic>
        <p:nvPicPr>
          <p:cNvPr id="6" name="Resim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81484" y="3635399"/>
            <a:ext cx="6260036" cy="2883529"/>
          </a:xfrm>
          <a:prstGeom prst="rect">
            <a:avLst/>
          </a:prstGeom>
        </p:spPr>
      </p:pic>
      <p:pic>
        <p:nvPicPr>
          <p:cNvPr id="3" name="Resim 2"/>
          <p:cNvPicPr>
            <a:picLocks noChangeAspect="1"/>
          </p:cNvPicPr>
          <p:nvPr/>
        </p:nvPicPr>
        <p:blipFill rotWithShape="1">
          <a:blip r:embed="rId6" cstate="print">
            <a:extLst>
              <a:ext uri="{28A0092B-C50C-407E-A947-70E740481C1C}">
                <a14:useLocalDpi xmlns:a14="http://schemas.microsoft.com/office/drawing/2010/main" val="0"/>
              </a:ext>
            </a:extLst>
          </a:blip>
          <a:srcRect l="11879" t="16759" r="11938" b="3631"/>
          <a:stretch/>
        </p:blipFill>
        <p:spPr>
          <a:xfrm>
            <a:off x="8302027" y="144855"/>
            <a:ext cx="3177767" cy="4427528"/>
          </a:xfrm>
          <a:prstGeom prst="rect">
            <a:avLst/>
          </a:prstGeom>
        </p:spPr>
      </p:pic>
    </p:spTree>
    <p:extLst>
      <p:ext uri="{BB962C8B-B14F-4D97-AF65-F5344CB8AC3E}">
        <p14:creationId xmlns:p14="http://schemas.microsoft.com/office/powerpoint/2010/main" val="88539319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4" name="Dikdörtgen 3"/>
          <p:cNvSpPr/>
          <p:nvPr/>
        </p:nvSpPr>
        <p:spPr>
          <a:xfrm>
            <a:off x="730552" y="1685179"/>
            <a:ext cx="10074206" cy="4426853"/>
          </a:xfrm>
          <a:prstGeom prst="rect">
            <a:avLst/>
          </a:prstGeom>
        </p:spPr>
        <p:txBody>
          <a:bodyPr wrap="square">
            <a:spAutoFit/>
          </a:bodyPr>
          <a:lstStyle/>
          <a:p>
            <a:pPr marL="342900" indent="-342900" algn="just">
              <a:lnSpc>
                <a:spcPts val="3200"/>
              </a:lnSpc>
              <a:spcBef>
                <a:spcPts val="600"/>
              </a:spcBef>
              <a:buFont typeface="Arial" panose="020B0604020202020204" pitchFamily="34" charset="0"/>
              <a:buChar char="•"/>
            </a:pPr>
            <a:r>
              <a:rPr lang="tr-TR" sz="2200" dirty="0">
                <a:solidFill>
                  <a:schemeClr val="tx1">
                    <a:lumMod val="75000"/>
                    <a:lumOff val="25000"/>
                  </a:schemeClr>
                </a:solidFill>
              </a:rPr>
              <a:t>İş yeri ve  okul ziyaretinde bulunarak, işbaşı gözlem yapıldı. Plan, müfredat ve koordinatör öğretmen görevleri incelendi. </a:t>
            </a:r>
            <a:endParaRPr lang="tr-TR" sz="2200" dirty="0" smtClean="0">
              <a:solidFill>
                <a:schemeClr val="tx1">
                  <a:lumMod val="75000"/>
                  <a:lumOff val="25000"/>
                </a:schemeClr>
              </a:solidFill>
            </a:endParaRPr>
          </a:p>
          <a:p>
            <a:pPr marL="342900" indent="-342900" algn="just">
              <a:lnSpc>
                <a:spcPts val="3200"/>
              </a:lnSpc>
              <a:spcBef>
                <a:spcPts val="600"/>
              </a:spcBef>
              <a:buFont typeface="Arial" panose="020B0604020202020204" pitchFamily="34" charset="0"/>
              <a:buChar char="•"/>
            </a:pPr>
            <a:r>
              <a:rPr lang="tr-TR" sz="2200" dirty="0" smtClean="0">
                <a:solidFill>
                  <a:schemeClr val="tx1">
                    <a:lumMod val="75000"/>
                    <a:lumOff val="25000"/>
                  </a:schemeClr>
                </a:solidFill>
              </a:rPr>
              <a:t>Edinilen </a:t>
            </a:r>
            <a:r>
              <a:rPr lang="tr-TR" sz="2200" dirty="0">
                <a:solidFill>
                  <a:schemeClr val="tx1">
                    <a:lumMod val="75000"/>
                    <a:lumOff val="25000"/>
                  </a:schemeClr>
                </a:solidFill>
              </a:rPr>
              <a:t>bilgi ve deneyimler, önce okulumuzdaki meslek öğretmenleriyle ardından ilimizdeki tüm meslek öğretmenleriyle yaygınlaştırma faaliyetleri kapsamında paylaşıldı. </a:t>
            </a:r>
            <a:endParaRPr lang="tr-TR" sz="2200" dirty="0" smtClean="0">
              <a:solidFill>
                <a:schemeClr val="tx1">
                  <a:lumMod val="75000"/>
                  <a:lumOff val="25000"/>
                </a:schemeClr>
              </a:solidFill>
            </a:endParaRPr>
          </a:p>
          <a:p>
            <a:pPr marL="342900" indent="-342900" algn="just">
              <a:lnSpc>
                <a:spcPts val="3200"/>
              </a:lnSpc>
              <a:spcBef>
                <a:spcPts val="600"/>
              </a:spcBef>
              <a:buFont typeface="Arial" panose="020B0604020202020204" pitchFamily="34" charset="0"/>
              <a:buChar char="•"/>
            </a:pPr>
            <a:r>
              <a:rPr lang="tr-TR" sz="2200" dirty="0" smtClean="0">
                <a:solidFill>
                  <a:schemeClr val="tx1">
                    <a:lumMod val="75000"/>
                    <a:lumOff val="25000"/>
                  </a:schemeClr>
                </a:solidFill>
              </a:rPr>
              <a:t>Bu </a:t>
            </a:r>
            <a:r>
              <a:rPr lang="tr-TR" sz="2200" dirty="0">
                <a:solidFill>
                  <a:schemeClr val="tx1">
                    <a:lumMod val="75000"/>
                    <a:lumOff val="25000"/>
                  </a:schemeClr>
                </a:solidFill>
              </a:rPr>
              <a:t>sayede bölgemizdeki meslek öğretmenleri, alanında istihdam oranının yüksek olduğu Alman mesleki eğitim sistemi hakkında bilgi sahibi oldu. </a:t>
            </a:r>
            <a:endParaRPr lang="tr-TR" sz="2200" dirty="0" smtClean="0">
              <a:solidFill>
                <a:schemeClr val="tx1">
                  <a:lumMod val="75000"/>
                  <a:lumOff val="25000"/>
                </a:schemeClr>
              </a:solidFill>
            </a:endParaRPr>
          </a:p>
          <a:p>
            <a:pPr marL="342900" indent="-342900" algn="just">
              <a:lnSpc>
                <a:spcPts val="3200"/>
              </a:lnSpc>
              <a:spcBef>
                <a:spcPts val="600"/>
              </a:spcBef>
              <a:buFont typeface="Arial" panose="020B0604020202020204" pitchFamily="34" charset="0"/>
              <a:buChar char="•"/>
            </a:pPr>
            <a:r>
              <a:rPr lang="tr-TR" sz="2200" dirty="0" smtClean="0">
                <a:solidFill>
                  <a:schemeClr val="tx1">
                    <a:lumMod val="75000"/>
                    <a:lumOff val="25000"/>
                  </a:schemeClr>
                </a:solidFill>
              </a:rPr>
              <a:t>Öğrendikleri </a:t>
            </a:r>
            <a:r>
              <a:rPr lang="tr-TR" sz="2200" dirty="0">
                <a:solidFill>
                  <a:schemeClr val="tx1">
                    <a:lumMod val="75000"/>
                    <a:lumOff val="25000"/>
                  </a:schemeClr>
                </a:solidFill>
              </a:rPr>
              <a:t>bu bilgileri alanında istihdamın arttırılması için; kendi alanlarındaki faaliyetlerine entegre etme ya da yapılacak mesleki çalışmalarda kullanma fırsatına sahip oldular.</a:t>
            </a:r>
            <a:endParaRPr lang="tr-TR" sz="2200" dirty="0">
              <a:solidFill>
                <a:schemeClr val="tx1">
                  <a:lumMod val="75000"/>
                  <a:lumOff val="25000"/>
                </a:schemeClr>
              </a:solidFill>
            </a:endParaRPr>
          </a:p>
        </p:txBody>
      </p:sp>
      <p:sp>
        <p:nvSpPr>
          <p:cNvPr id="5" name="Dikdörtgen 4"/>
          <p:cNvSpPr/>
          <p:nvPr/>
        </p:nvSpPr>
        <p:spPr>
          <a:xfrm>
            <a:off x="3737794" y="688544"/>
            <a:ext cx="3662990" cy="584775"/>
          </a:xfrm>
          <a:prstGeom prst="rect">
            <a:avLst/>
          </a:prstGeom>
        </p:spPr>
        <p:txBody>
          <a:bodyPr wrap="none">
            <a:spAutoFit/>
          </a:bodyPr>
          <a:lstStyle/>
          <a:p>
            <a:r>
              <a:rPr lang="tr-TR" sz="3200" b="1" dirty="0" smtClean="0">
                <a:solidFill>
                  <a:schemeClr val="tx1">
                    <a:lumMod val="75000"/>
                    <a:lumOff val="25000"/>
                  </a:schemeClr>
                </a:solidFill>
              </a:rPr>
              <a:t>Projemizin Sonuçları</a:t>
            </a:r>
            <a:endParaRPr lang="tr-TR" sz="3200" b="1" dirty="0" smtClean="0">
              <a:solidFill>
                <a:schemeClr val="tx1">
                  <a:lumMod val="75000"/>
                  <a:lumOff val="25000"/>
                </a:schemeClr>
              </a:solidFill>
            </a:endParaRPr>
          </a:p>
        </p:txBody>
      </p:sp>
    </p:spTree>
    <p:extLst>
      <p:ext uri="{BB962C8B-B14F-4D97-AF65-F5344CB8AC3E}">
        <p14:creationId xmlns:p14="http://schemas.microsoft.com/office/powerpoint/2010/main" val="419269829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5" name="Dikdörtgen 4"/>
          <p:cNvSpPr/>
          <p:nvPr/>
        </p:nvSpPr>
        <p:spPr>
          <a:xfrm>
            <a:off x="4937944" y="3193619"/>
            <a:ext cx="2434256" cy="584775"/>
          </a:xfrm>
          <a:prstGeom prst="rect">
            <a:avLst/>
          </a:prstGeom>
        </p:spPr>
        <p:txBody>
          <a:bodyPr wrap="none">
            <a:spAutoFit/>
          </a:bodyPr>
          <a:lstStyle/>
          <a:p>
            <a:r>
              <a:rPr lang="tr-TR" sz="3200" b="1" dirty="0" smtClean="0">
                <a:solidFill>
                  <a:schemeClr val="tx1">
                    <a:lumMod val="75000"/>
                    <a:lumOff val="25000"/>
                  </a:schemeClr>
                </a:solidFill>
              </a:rPr>
              <a:t>Teşekkürler…</a:t>
            </a:r>
            <a:endParaRPr lang="tr-TR" sz="3200" b="1" dirty="0" smtClean="0">
              <a:solidFill>
                <a:schemeClr val="tx1">
                  <a:lumMod val="75000"/>
                  <a:lumOff val="25000"/>
                </a:schemeClr>
              </a:solidFill>
            </a:endParaRPr>
          </a:p>
        </p:txBody>
      </p:sp>
    </p:spTree>
    <p:extLst>
      <p:ext uri="{BB962C8B-B14F-4D97-AF65-F5344CB8AC3E}">
        <p14:creationId xmlns:p14="http://schemas.microsoft.com/office/powerpoint/2010/main" val="426751421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a:stretch>
            <a:fillRect/>
          </a:stretch>
        </p:blipFill>
        <p:spPr>
          <a:xfrm>
            <a:off x="612098" y="966002"/>
            <a:ext cx="11218204" cy="3823712"/>
          </a:xfrm>
          <a:prstGeom prst="rect">
            <a:avLst/>
          </a:prstGeom>
        </p:spPr>
      </p:pic>
    </p:spTree>
    <p:extLst>
      <p:ext uri="{BB962C8B-B14F-4D97-AF65-F5344CB8AC3E}">
        <p14:creationId xmlns:p14="http://schemas.microsoft.com/office/powerpoint/2010/main" val="314564497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2298876" y="2967335"/>
            <a:ext cx="7594259" cy="923330"/>
          </a:xfrm>
          <a:prstGeom prst="rect">
            <a:avLst/>
          </a:prstGeom>
          <a:noFill/>
        </p:spPr>
        <p:txBody>
          <a:bodyPr wrap="none" lIns="91440" tIns="45720" rIns="91440" bIns="45720">
            <a:spAutoFit/>
          </a:bodyPr>
          <a:lstStyle/>
          <a:p>
            <a:pPr algn="ctr"/>
            <a:r>
              <a:rPr lang="tr-TR" sz="5400" b="1" cap="none" spc="0" dirty="0"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PROJE HAZIRLIK AŞAMASI</a:t>
            </a:r>
            <a:endParaRPr lang="tr-TR" sz="54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sp>
        <p:nvSpPr>
          <p:cNvPr id="3" name="Aşağı Ok 2"/>
          <p:cNvSpPr/>
          <p:nvPr/>
        </p:nvSpPr>
        <p:spPr>
          <a:xfrm>
            <a:off x="5794218" y="4626321"/>
            <a:ext cx="823865" cy="814812"/>
          </a:xfrm>
          <a:prstGeom prst="downArrow">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tr-TR"/>
          </a:p>
        </p:txBody>
      </p:sp>
    </p:spTree>
    <p:extLst>
      <p:ext uri="{BB962C8B-B14F-4D97-AF65-F5344CB8AC3E}">
        <p14:creationId xmlns:p14="http://schemas.microsoft.com/office/powerpoint/2010/main" val="42806839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4" name="Dikdörtgen 3"/>
          <p:cNvSpPr/>
          <p:nvPr/>
        </p:nvSpPr>
        <p:spPr>
          <a:xfrm>
            <a:off x="759205" y="1214400"/>
            <a:ext cx="10349398" cy="5170646"/>
          </a:xfrm>
          <a:prstGeom prst="rect">
            <a:avLst/>
          </a:prstGeom>
        </p:spPr>
        <p:txBody>
          <a:bodyPr wrap="square">
            <a:spAutoFit/>
          </a:bodyPr>
          <a:lstStyle/>
          <a:p>
            <a:pPr marL="342900" indent="-342900" algn="just">
              <a:buFont typeface="Arial" panose="020B0604020202020204" pitchFamily="34" charset="0"/>
              <a:buChar char="•"/>
            </a:pPr>
            <a:r>
              <a:rPr lang="tr-TR" sz="2200" dirty="0" smtClean="0">
                <a:solidFill>
                  <a:schemeClr val="tx1">
                    <a:lumMod val="75000"/>
                    <a:lumOff val="25000"/>
                  </a:schemeClr>
                </a:solidFill>
              </a:rPr>
              <a:t>Öğretmenlerimiz </a:t>
            </a:r>
            <a:r>
              <a:rPr lang="tr-TR" sz="2200" dirty="0">
                <a:solidFill>
                  <a:schemeClr val="tx1">
                    <a:lumMod val="75000"/>
                    <a:lumOff val="25000"/>
                  </a:schemeClr>
                </a:solidFill>
              </a:rPr>
              <a:t>AB ile Türkiye arasındaki mesleki eğitim arasında kıyaslama yapabilmeleri</a:t>
            </a:r>
            <a:r>
              <a:rPr lang="tr-TR" sz="2200" dirty="0" smtClean="0">
                <a:solidFill>
                  <a:schemeClr val="tx1">
                    <a:lumMod val="75000"/>
                    <a:lumOff val="25000"/>
                  </a:schemeClr>
                </a:solidFill>
              </a:rPr>
              <a:t>,</a:t>
            </a:r>
          </a:p>
          <a:p>
            <a:pPr algn="just"/>
            <a:endParaRPr lang="tr-TR" sz="2200" dirty="0">
              <a:solidFill>
                <a:schemeClr val="tx1">
                  <a:lumMod val="75000"/>
                  <a:lumOff val="25000"/>
                </a:schemeClr>
              </a:solidFill>
            </a:endParaRPr>
          </a:p>
          <a:p>
            <a:pPr marL="342900" indent="-342900" algn="just">
              <a:buFont typeface="Arial" panose="020B0604020202020204" pitchFamily="34" charset="0"/>
              <a:buChar char="•"/>
            </a:pPr>
            <a:r>
              <a:rPr lang="tr-TR" sz="2200" dirty="0" smtClean="0">
                <a:solidFill>
                  <a:schemeClr val="tx1">
                    <a:lumMod val="75000"/>
                    <a:lumOff val="25000"/>
                  </a:schemeClr>
                </a:solidFill>
              </a:rPr>
              <a:t>Döndüklerinde </a:t>
            </a:r>
            <a:r>
              <a:rPr lang="tr-TR" sz="2200" dirty="0">
                <a:solidFill>
                  <a:schemeClr val="tx1">
                    <a:lumMod val="75000"/>
                    <a:lumOff val="25000"/>
                  </a:schemeClr>
                </a:solidFill>
              </a:rPr>
              <a:t>bu kazanımları meslektaşlarıyla paylaşarak yöntem-teknik ve bilgilerini geliştirme kabiliyeti kazanmaları</a:t>
            </a:r>
            <a:r>
              <a:rPr lang="tr-TR" sz="2200" dirty="0" smtClean="0">
                <a:solidFill>
                  <a:schemeClr val="tx1">
                    <a:lumMod val="75000"/>
                    <a:lumOff val="25000"/>
                  </a:schemeClr>
                </a:solidFill>
              </a:rPr>
              <a:t>,</a:t>
            </a:r>
          </a:p>
          <a:p>
            <a:pPr algn="just"/>
            <a:endParaRPr lang="tr-TR" sz="2200" dirty="0">
              <a:solidFill>
                <a:schemeClr val="tx1">
                  <a:lumMod val="75000"/>
                  <a:lumOff val="25000"/>
                </a:schemeClr>
              </a:solidFill>
            </a:endParaRPr>
          </a:p>
          <a:p>
            <a:pPr marL="342900" indent="-342900" algn="just">
              <a:buFont typeface="Arial" panose="020B0604020202020204" pitchFamily="34" charset="0"/>
              <a:buChar char="•"/>
            </a:pPr>
            <a:r>
              <a:rPr lang="tr-TR" sz="2200" dirty="0" smtClean="0">
                <a:solidFill>
                  <a:schemeClr val="tx1">
                    <a:lumMod val="75000"/>
                    <a:lumOff val="25000"/>
                  </a:schemeClr>
                </a:solidFill>
              </a:rPr>
              <a:t>Almanya'daki </a:t>
            </a:r>
            <a:r>
              <a:rPr lang="tr-TR" sz="2200" dirty="0">
                <a:solidFill>
                  <a:schemeClr val="tx1">
                    <a:lumMod val="75000"/>
                    <a:lumOff val="25000"/>
                  </a:schemeClr>
                </a:solidFill>
              </a:rPr>
              <a:t>koordinatörlük görevlerinin incelenerek, edinilen bilgilerin ülkemizdeki uygulamalarla karşılaştırmasının yapılabilmesi</a:t>
            </a:r>
            <a:r>
              <a:rPr lang="tr-TR" sz="2200" dirty="0" smtClean="0">
                <a:solidFill>
                  <a:schemeClr val="tx1">
                    <a:lumMod val="75000"/>
                    <a:lumOff val="25000"/>
                  </a:schemeClr>
                </a:solidFill>
              </a:rPr>
              <a:t>,</a:t>
            </a:r>
          </a:p>
          <a:p>
            <a:pPr marL="342900" indent="-342900" algn="just">
              <a:buFontTx/>
              <a:buChar char="-"/>
            </a:pPr>
            <a:endParaRPr lang="tr-TR" sz="2200" dirty="0">
              <a:solidFill>
                <a:schemeClr val="tx1">
                  <a:lumMod val="75000"/>
                  <a:lumOff val="25000"/>
                </a:schemeClr>
              </a:solidFill>
            </a:endParaRPr>
          </a:p>
          <a:p>
            <a:pPr marL="342900" indent="-342900" algn="just">
              <a:buFont typeface="Arial" panose="020B0604020202020204" pitchFamily="34" charset="0"/>
              <a:buChar char="•"/>
            </a:pPr>
            <a:r>
              <a:rPr lang="tr-TR" sz="2200" dirty="0" smtClean="0">
                <a:solidFill>
                  <a:schemeClr val="tx1">
                    <a:lumMod val="75000"/>
                    <a:lumOff val="25000"/>
                  </a:schemeClr>
                </a:solidFill>
              </a:rPr>
              <a:t>İşbaşı </a:t>
            </a:r>
            <a:r>
              <a:rPr lang="tr-TR" sz="2200" dirty="0">
                <a:solidFill>
                  <a:schemeClr val="tx1">
                    <a:lumMod val="75000"/>
                    <a:lumOff val="25000"/>
                  </a:schemeClr>
                </a:solidFill>
              </a:rPr>
              <a:t>gözlem faaliyeti ile ülkemiz ve Almanya arasındaki çalışma standartlarının karşılaştırılmasının yapılabilmesi</a:t>
            </a:r>
            <a:r>
              <a:rPr lang="tr-TR" sz="2200" dirty="0" smtClean="0">
                <a:solidFill>
                  <a:schemeClr val="tx1">
                    <a:lumMod val="75000"/>
                    <a:lumOff val="25000"/>
                  </a:schemeClr>
                </a:solidFill>
              </a:rPr>
              <a:t>,</a:t>
            </a:r>
          </a:p>
          <a:p>
            <a:pPr marL="342900" indent="-342900" algn="just">
              <a:buFontTx/>
              <a:buChar char="-"/>
            </a:pPr>
            <a:endParaRPr lang="tr-TR" sz="2200" dirty="0">
              <a:solidFill>
                <a:schemeClr val="tx1">
                  <a:lumMod val="75000"/>
                  <a:lumOff val="25000"/>
                </a:schemeClr>
              </a:solidFill>
            </a:endParaRPr>
          </a:p>
          <a:p>
            <a:pPr marL="342900" indent="-342900" algn="just">
              <a:buFont typeface="Arial" panose="020B0604020202020204" pitchFamily="34" charset="0"/>
              <a:buChar char="•"/>
            </a:pPr>
            <a:r>
              <a:rPr lang="tr-TR" sz="2200" dirty="0" smtClean="0">
                <a:solidFill>
                  <a:schemeClr val="tx1">
                    <a:lumMod val="75000"/>
                    <a:lumOff val="25000"/>
                  </a:schemeClr>
                </a:solidFill>
              </a:rPr>
              <a:t>Öğretmenlerimizin</a:t>
            </a:r>
            <a:r>
              <a:rPr lang="tr-TR" sz="2200" dirty="0">
                <a:solidFill>
                  <a:schemeClr val="tx1">
                    <a:lumMod val="75000"/>
                    <a:lumOff val="25000"/>
                  </a:schemeClr>
                </a:solidFill>
              </a:rPr>
              <a:t>, Avrupa standartlarında mesleki eğitimi gözlemleyerek, ilimizde bulunan tüm meslek öğretmenlerinin de bu konudaki mesleki gelişimlerini arttırmalarına katkı sağlamak hedeflerimizdir.</a:t>
            </a:r>
            <a:endParaRPr lang="tr-TR" sz="2200" dirty="0">
              <a:solidFill>
                <a:schemeClr val="tx1">
                  <a:lumMod val="75000"/>
                  <a:lumOff val="25000"/>
                </a:schemeClr>
              </a:solidFill>
            </a:endParaRPr>
          </a:p>
        </p:txBody>
      </p:sp>
      <p:sp>
        <p:nvSpPr>
          <p:cNvPr id="5" name="Dikdörtgen 4"/>
          <p:cNvSpPr/>
          <p:nvPr/>
        </p:nvSpPr>
        <p:spPr>
          <a:xfrm>
            <a:off x="1817335" y="362620"/>
            <a:ext cx="7895879" cy="584775"/>
          </a:xfrm>
          <a:prstGeom prst="rect">
            <a:avLst/>
          </a:prstGeom>
        </p:spPr>
        <p:txBody>
          <a:bodyPr wrap="none">
            <a:spAutoFit/>
          </a:bodyPr>
          <a:lstStyle/>
          <a:p>
            <a:pPr algn="just"/>
            <a:r>
              <a:rPr lang="tr-TR" sz="3200" b="1" dirty="0">
                <a:solidFill>
                  <a:schemeClr val="tx1">
                    <a:lumMod val="75000"/>
                    <a:lumOff val="25000"/>
                  </a:schemeClr>
                </a:solidFill>
              </a:rPr>
              <a:t>Proje sayesinde ulaşmak istediğimiz </a:t>
            </a:r>
            <a:r>
              <a:rPr lang="tr-TR" sz="3200" b="1" dirty="0" smtClean="0">
                <a:solidFill>
                  <a:schemeClr val="tx1">
                    <a:lumMod val="75000"/>
                    <a:lumOff val="25000"/>
                  </a:schemeClr>
                </a:solidFill>
              </a:rPr>
              <a:t>hedefler</a:t>
            </a:r>
            <a:endParaRPr lang="tr-TR" sz="3200" b="1" dirty="0">
              <a:solidFill>
                <a:schemeClr val="tx1">
                  <a:lumMod val="75000"/>
                  <a:lumOff val="25000"/>
                </a:schemeClr>
              </a:solidFill>
            </a:endParaRPr>
          </a:p>
        </p:txBody>
      </p:sp>
    </p:spTree>
    <p:extLst>
      <p:ext uri="{BB962C8B-B14F-4D97-AF65-F5344CB8AC3E}">
        <p14:creationId xmlns:p14="http://schemas.microsoft.com/office/powerpoint/2010/main" val="418633341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7750" y="0"/>
            <a:ext cx="9134485" cy="6858000"/>
          </a:xfrm>
          <a:prstGeom prst="rect">
            <a:avLst/>
          </a:prstGeom>
        </p:spPr>
      </p:pic>
    </p:spTree>
    <p:extLst>
      <p:ext uri="{BB962C8B-B14F-4D97-AF65-F5344CB8AC3E}">
        <p14:creationId xmlns:p14="http://schemas.microsoft.com/office/powerpoint/2010/main" val="284303715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PROJE\FOTOGRAFLAR\Proje yazım\WhatsApp Image 2022-10-13 at 15.22.51.jpeg"/>
          <p:cNvPicPr>
            <a:picLocks noChangeAspect="1" noChangeArrowheads="1"/>
          </p:cNvPicPr>
          <p:nvPr/>
        </p:nvPicPr>
        <p:blipFill rotWithShape="1">
          <a:blip r:embed="rId2">
            <a:extLst>
              <a:ext uri="{28A0092B-C50C-407E-A947-70E740481C1C}">
                <a14:useLocalDpi xmlns:a14="http://schemas.microsoft.com/office/drawing/2010/main" val="0"/>
              </a:ext>
            </a:extLst>
          </a:blip>
          <a:srcRect l="47329" t="45920" r="1" b="27171"/>
          <a:stretch/>
        </p:blipFill>
        <p:spPr bwMode="auto">
          <a:xfrm>
            <a:off x="325600" y="188260"/>
            <a:ext cx="4459528" cy="3318744"/>
          </a:xfrm>
          <a:prstGeom prst="rect">
            <a:avLst/>
          </a:prstGeom>
          <a:noFill/>
          <a:extLst>
            <a:ext uri="{909E8E84-426E-40DD-AFC4-6F175D3DCCD1}">
              <a14:hiddenFill xmlns:a14="http://schemas.microsoft.com/office/drawing/2010/main">
                <a:solidFill>
                  <a:srgbClr val="FFFFFF"/>
                </a:solidFill>
              </a14:hiddenFill>
            </a:ext>
          </a:extLst>
        </p:spPr>
      </p:pic>
      <p:pic>
        <p:nvPicPr>
          <p:cNvPr id="3" name="Resim 2"/>
          <p:cNvPicPr>
            <a:picLocks noChangeAspect="1"/>
          </p:cNvPicPr>
          <p:nvPr/>
        </p:nvPicPr>
        <p:blipFill>
          <a:blip r:embed="rId3"/>
          <a:stretch>
            <a:fillRect/>
          </a:stretch>
        </p:blipFill>
        <p:spPr>
          <a:xfrm>
            <a:off x="5330658" y="331714"/>
            <a:ext cx="5991765" cy="6021354"/>
          </a:xfrm>
          <a:prstGeom prst="rect">
            <a:avLst/>
          </a:prstGeom>
        </p:spPr>
      </p:pic>
    </p:spTree>
    <p:extLst>
      <p:ext uri="{BB962C8B-B14F-4D97-AF65-F5344CB8AC3E}">
        <p14:creationId xmlns:p14="http://schemas.microsoft.com/office/powerpoint/2010/main" val="3089830091"/>
      </p:ext>
    </p:extLst>
  </p:cSld>
  <p:clrMapOvr>
    <a:masterClrMapping/>
  </p:clrMapOvr>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1219</TotalTime>
  <Words>729</Words>
  <Application>Microsoft Office PowerPoint</Application>
  <PresentationFormat>Geniş ekran</PresentationFormat>
  <Paragraphs>70</Paragraphs>
  <Slides>44</Slides>
  <Notes>1</Notes>
  <HiddenSlides>0</HiddenSlides>
  <MMClips>0</MMClips>
  <ScaleCrop>false</ScaleCrop>
  <HeadingPairs>
    <vt:vector size="6" baseType="variant">
      <vt:variant>
        <vt:lpstr>Kullanılan Yazı Tipleri</vt:lpstr>
      </vt:variant>
      <vt:variant>
        <vt:i4>3</vt:i4>
      </vt:variant>
      <vt:variant>
        <vt:lpstr>Tema</vt:lpstr>
      </vt:variant>
      <vt:variant>
        <vt:i4>1</vt:i4>
      </vt:variant>
      <vt:variant>
        <vt:lpstr>Slayt Başlıkları</vt:lpstr>
      </vt:variant>
      <vt:variant>
        <vt:i4>44</vt:i4>
      </vt:variant>
    </vt:vector>
  </HeadingPairs>
  <TitlesOfParts>
    <vt:vector size="48" baseType="lpstr">
      <vt:lpstr>Arial</vt:lpstr>
      <vt:lpstr>Calibri</vt:lpstr>
      <vt:lpstr>Calibri Light</vt:lpstr>
      <vt:lpstr>Office Teması</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Microsoft hesabı</dc:creator>
  <cp:lastModifiedBy>Microsoft hesabı</cp:lastModifiedBy>
  <cp:revision>70</cp:revision>
  <dcterms:created xsi:type="dcterms:W3CDTF">2022-10-24T10:50:00Z</dcterms:created>
  <dcterms:modified xsi:type="dcterms:W3CDTF">2023-01-19T07:50:18Z</dcterms:modified>
</cp:coreProperties>
</file>